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74" r:id="rId4"/>
    <p:sldId id="265" r:id="rId5"/>
    <p:sldId id="300" r:id="rId6"/>
    <p:sldId id="293" r:id="rId7"/>
    <p:sldId id="292" r:id="rId8"/>
    <p:sldId id="286" r:id="rId9"/>
    <p:sldId id="257" r:id="rId10"/>
    <p:sldId id="305" r:id="rId11"/>
    <p:sldId id="277" r:id="rId12"/>
    <p:sldId id="281" r:id="rId13"/>
    <p:sldId id="262" r:id="rId14"/>
    <p:sldId id="283" r:id="rId15"/>
    <p:sldId id="266" r:id="rId16"/>
    <p:sldId id="287" r:id="rId17"/>
    <p:sldId id="288" r:id="rId18"/>
    <p:sldId id="290" r:id="rId19"/>
    <p:sldId id="294" r:id="rId20"/>
    <p:sldId id="295" r:id="rId21"/>
    <p:sldId id="304" r:id="rId22"/>
    <p:sldId id="296" r:id="rId23"/>
    <p:sldId id="297" r:id="rId24"/>
    <p:sldId id="298" r:id="rId25"/>
    <p:sldId id="29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phie stitou" initials="ss" lastIdx="2" clrIdx="0">
    <p:extLst>
      <p:ext uri="{19B8F6BF-5375-455C-9EA6-DF929625EA0E}">
        <p15:presenceInfo xmlns:p15="http://schemas.microsoft.com/office/powerpoint/2012/main" userId="a6d9b68f7deb8c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45" d="100"/>
          <a:sy n="45" d="100"/>
        </p:scale>
        <p:origin x="48" y="582"/>
      </p:cViewPr>
      <p:guideLst/>
    </p:cSldViewPr>
  </p:slideViewPr>
  <p:notesTextViewPr>
    <p:cViewPr>
      <p:scale>
        <a:sx n="1" d="1"/>
        <a:sy n="1" d="1"/>
      </p:scale>
      <p:origin x="0" y="0"/>
    </p:cViewPr>
  </p:notesTextViewPr>
  <p:sorterViewPr>
    <p:cViewPr>
      <p:scale>
        <a:sx n="100" d="100"/>
        <a:sy n="100" d="100"/>
      </p:scale>
      <p:origin x="0" y="-18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1-01T13:17:04.241"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4446269" y="422911"/>
            <a:ext cx="7056754" cy="834389"/>
          </a:xfrm>
          <a:ln w="12700" cap="rnd">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a:lstStyle>
            <a:lvl1pPr>
              <a:defRPr>
                <a:solidFill>
                  <a:schemeClr val="accent1">
                    <a:lumMod val="50000"/>
                  </a:schemeClr>
                </a:solidFill>
              </a:defRPr>
            </a:lvl1pPr>
          </a:lstStyle>
          <a:p>
            <a:r>
              <a:rPr lang="fr-FR" dirty="0"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lvl1pPr>
              <a:defRPr/>
            </a:lvl1pPr>
          </a:lstStyle>
          <a:p>
            <a:fld id="{A60C844C-5692-44CF-B22D-127E65E53653}" type="slidenum">
              <a:rPr lang="en-US" smtClean="0"/>
              <a:pPr/>
              <a:t>‹N°›</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11/5/2014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r.wikipedia.org/wiki/Partition_de_disque_du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fr.wikipedia.org/wiki/Instruction_machin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fr.wikipedia.org/wiki/Gestion_d'excep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fr.wikipedia.org/wiki/Unix" TargetMode="External"/><Relationship Id="rId2" Type="http://schemas.openxmlformats.org/officeDocument/2006/relationships/hyperlink" Target="http://fr.wikipedia.org/wiki/Direct_Memory_Acces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fr.wikipedia.org/wiki/Embedded_Linux" TargetMode="External"/><Relationship Id="rId2" Type="http://schemas.openxmlformats.org/officeDocument/2006/relationships/hyperlink" Target="http://fr.wikipedia.org/wiki/Windows_CE" TargetMode="External"/><Relationship Id="rId1" Type="http://schemas.openxmlformats.org/officeDocument/2006/relationships/slideLayout" Target="../slideLayouts/slideLayout2.xml"/><Relationship Id="rId5" Type="http://schemas.openxmlformats.org/officeDocument/2006/relationships/hyperlink" Target="http://fr.wikipedia.org/wiki/Palm_OS" TargetMode="External"/><Relationship Id="rId4" Type="http://schemas.openxmlformats.org/officeDocument/2006/relationships/hyperlink" Target="http://fr.wikipedia.org/wiki/Symbian_O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utura-sciences.com/magazines/mathematiques/infos/dico/d/mathematiques-application-13200/" TargetMode="External"/><Relationship Id="rId2" Type="http://schemas.openxmlformats.org/officeDocument/2006/relationships/hyperlink" Target="http://www.futura-sciences.com/magazines/high-tech/infos/dico/d/informatique-logiciel-56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utura-sciences.com/fr/question-reponse/t/multimedia/d/comment-un-appareil-photo-capture-t-il-les-images_284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hyperlink" Target="http://fr.wikipedia.org/wiki/Serveur_(informatique)" TargetMode="External"/><Relationship Id="rId5" Type="http://schemas.openxmlformats.org/officeDocument/2006/relationships/hyperlink" Target="http://fr.wikipedia.org/wiki/Console_de_jeu_vid%C3%A9o" TargetMode="External"/><Relationship Id="rId4" Type="http://schemas.openxmlformats.org/officeDocument/2006/relationships/hyperlink" Target="http://fr.wikipedia.org/wiki/Ordinateur_personnel"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systèmes d’exploitation</a:t>
            </a:r>
            <a:endParaRPr lang="fr-FR" dirty="0"/>
          </a:p>
        </p:txBody>
      </p:sp>
      <p:sp>
        <p:nvSpPr>
          <p:cNvPr id="3" name="Sous-titre 2"/>
          <p:cNvSpPr>
            <a:spLocks noGrp="1"/>
          </p:cNvSpPr>
          <p:nvPr>
            <p:ph type="subTitle" idx="1"/>
          </p:nvPr>
        </p:nvSpPr>
        <p:spPr>
          <a:xfrm>
            <a:off x="365760" y="6091310"/>
            <a:ext cx="1332080" cy="418905"/>
          </a:xfrm>
        </p:spPr>
        <p:txBody>
          <a:bodyPr/>
          <a:lstStyle/>
          <a:p>
            <a:r>
              <a:rPr lang="fr-FR" dirty="0" err="1" smtClean="0"/>
              <a:t>SsD</a:t>
            </a:r>
            <a:endParaRPr lang="fr-FR" dirty="0"/>
          </a:p>
        </p:txBody>
      </p:sp>
    </p:spTree>
    <p:extLst>
      <p:ext uri="{BB962C8B-B14F-4D97-AF65-F5344CB8AC3E}">
        <p14:creationId xmlns:p14="http://schemas.microsoft.com/office/powerpoint/2010/main" val="10698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09635" y="546539"/>
            <a:ext cx="7056754" cy="893380"/>
          </a:xfrm>
        </p:spPr>
        <p:txBody>
          <a:bodyPr>
            <a:normAutofit fontScale="90000"/>
          </a:bodyPr>
          <a:lstStyle/>
          <a:p>
            <a:r>
              <a:rPr lang="fr-FR" b="1" dirty="0" smtClean="0"/>
              <a:t>Gestion de la mémoire</a:t>
            </a:r>
            <a:br>
              <a:rPr lang="fr-FR" b="1" dirty="0" smtClean="0"/>
            </a:br>
            <a:endParaRPr lang="fr-FR" dirty="0"/>
          </a:p>
        </p:txBody>
      </p:sp>
      <p:sp>
        <p:nvSpPr>
          <p:cNvPr id="3" name="Espace réservé du contenu 2"/>
          <p:cNvSpPr>
            <a:spLocks noGrp="1"/>
          </p:cNvSpPr>
          <p:nvPr>
            <p:ph idx="1"/>
          </p:nvPr>
        </p:nvSpPr>
        <p:spPr>
          <a:xfrm>
            <a:off x="1484311" y="1881353"/>
            <a:ext cx="5084656" cy="3909848"/>
          </a:xfrm>
        </p:spPr>
        <p:txBody>
          <a:bodyPr/>
          <a:lstStyle/>
          <a:p>
            <a:r>
              <a:rPr lang="fr-FR" dirty="0" smtClean="0"/>
              <a:t>utilisation de la mémoire : quels emplacement sont libres, sont utilisés, et par qui ?</a:t>
            </a:r>
          </a:p>
          <a:p>
            <a:r>
              <a:rPr lang="fr-FR" dirty="0" smtClean="0"/>
              <a:t>quel programme reçoit de la mémoire: quand et quelle quantité est mise à disposition ?</a:t>
            </a:r>
          </a:p>
        </p:txBody>
      </p:sp>
      <p:pic>
        <p:nvPicPr>
          <p:cNvPr id="4" name="Image 3"/>
          <p:cNvPicPr>
            <a:picLocks noChangeAspect="1"/>
          </p:cNvPicPr>
          <p:nvPr/>
        </p:nvPicPr>
        <p:blipFill>
          <a:blip r:embed="rId2"/>
          <a:stretch>
            <a:fillRect/>
          </a:stretch>
        </p:blipFill>
        <p:spPr>
          <a:xfrm>
            <a:off x="8523890" y="1988589"/>
            <a:ext cx="2715939" cy="2679887"/>
          </a:xfrm>
          <a:prstGeom prst="rect">
            <a:avLst/>
          </a:prstGeom>
        </p:spPr>
      </p:pic>
    </p:spTree>
    <p:extLst>
      <p:ext uri="{BB962C8B-B14F-4D97-AF65-F5344CB8AC3E}">
        <p14:creationId xmlns:p14="http://schemas.microsoft.com/office/powerpoint/2010/main" val="22072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Mémoire virtuelle</a:t>
            </a:r>
            <a:br>
              <a:rPr lang="fr-FR" b="1" dirty="0" smtClean="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t>La mémoire virtuelle permet d'exécuter simultanément plus de programmes que ce que la mémoire centrale peut contenir. </a:t>
            </a:r>
          </a:p>
          <a:p>
            <a:r>
              <a:rPr lang="fr-FR" dirty="0" smtClean="0"/>
              <a:t>Chaque programme n'a pas besoin que la totalité des informations qu'il manipule soit présent dans la mémoire centrale, </a:t>
            </a:r>
          </a:p>
          <a:p>
            <a:r>
              <a:rPr lang="fr-FR" dirty="0" smtClean="0"/>
              <a:t>une partie des informations sont stockées dans la mémoire de masse (en général dans un fichier ou une </a:t>
            </a:r>
            <a:r>
              <a:rPr lang="fr-FR" dirty="0" smtClean="0">
                <a:hlinkClick r:id="rId2" tooltip="Partition de disque dur"/>
              </a:rPr>
              <a:t>partition de disque dur</a:t>
            </a:r>
            <a:r>
              <a:rPr lang="fr-FR" dirty="0" smtClean="0"/>
              <a:t>) habituellement plus importante mais plus lente et sont transférées en mémoire centrale lorsque le programme en a besoin,</a:t>
            </a:r>
            <a:endParaRPr lang="fr-FR" dirty="0"/>
          </a:p>
        </p:txBody>
      </p:sp>
    </p:spTree>
    <p:extLst>
      <p:ext uri="{BB962C8B-B14F-4D97-AF65-F5344CB8AC3E}">
        <p14:creationId xmlns:p14="http://schemas.microsoft.com/office/powerpoint/2010/main" val="508779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Gestion des </a:t>
            </a:r>
            <a:r>
              <a:rPr lang="fr-FR" dirty="0"/>
              <a:t>entrées/sorties </a:t>
            </a:r>
          </a:p>
        </p:txBody>
      </p:sp>
      <p:sp>
        <p:nvSpPr>
          <p:cNvPr id="3" name="Espace réservé du contenu 2"/>
          <p:cNvSpPr>
            <a:spLocks noGrp="1"/>
          </p:cNvSpPr>
          <p:nvPr>
            <p:ph idx="1"/>
          </p:nvPr>
        </p:nvSpPr>
        <p:spPr>
          <a:xfrm>
            <a:off x="1144068" y="2528775"/>
            <a:ext cx="11157801" cy="2367516"/>
          </a:xfrm>
        </p:spPr>
        <p:txBody>
          <a:bodyPr>
            <a:normAutofit fontScale="92500" lnSpcReduction="10000"/>
          </a:bodyPr>
          <a:lstStyle/>
          <a:p>
            <a:r>
              <a:rPr lang="fr-FR" dirty="0" smtClean="0"/>
              <a:t>Le</a:t>
            </a:r>
            <a:r>
              <a:rPr lang="fr-FR" b="1" dirty="0" smtClean="0"/>
              <a:t> système d’ exploitation</a:t>
            </a:r>
            <a:r>
              <a:rPr lang="fr-FR" dirty="0" smtClean="0"/>
              <a:t> permet d’unifier et de contrôler l’accès des programmes aux ressources matérielles,</a:t>
            </a:r>
          </a:p>
          <a:p>
            <a:r>
              <a:rPr lang="fr-FR" dirty="0" smtClean="0"/>
              <a:t>Chaque </a:t>
            </a:r>
            <a:r>
              <a:rPr lang="fr-FR" dirty="0"/>
              <a:t>périphérique a ses propres </a:t>
            </a:r>
            <a:r>
              <a:rPr lang="fr-FR" dirty="0">
                <a:hlinkClick r:id="rId2" tooltip="Instruction machine"/>
              </a:rPr>
              <a:t>instructions</a:t>
            </a:r>
            <a:r>
              <a:rPr lang="fr-FR" dirty="0"/>
              <a:t>, avec lesquelles il peut être manipulé. </a:t>
            </a:r>
            <a:endParaRPr lang="fr-FR" dirty="0" smtClean="0"/>
          </a:p>
          <a:p>
            <a:r>
              <a:rPr lang="fr-FR" dirty="0" smtClean="0"/>
              <a:t>Les </a:t>
            </a:r>
            <a:r>
              <a:rPr lang="fr-FR" b="1" dirty="0" smtClean="0"/>
              <a:t>pilotes</a:t>
            </a:r>
            <a:r>
              <a:rPr lang="fr-FR" dirty="0"/>
              <a:t> </a:t>
            </a:r>
            <a:r>
              <a:rPr lang="fr-FR" dirty="0" smtClean="0"/>
              <a:t>permettent au programmeur de manipuler le périphérique par de simples demandes de lecture ou d'écriture, lui évitant la perte de temps de traduire les opérations en instructions propres au périphérique</a:t>
            </a:r>
          </a:p>
        </p:txBody>
      </p:sp>
      <p:pic>
        <p:nvPicPr>
          <p:cNvPr id="4" name="Image 3"/>
          <p:cNvPicPr>
            <a:picLocks noChangeAspect="1"/>
          </p:cNvPicPr>
          <p:nvPr/>
        </p:nvPicPr>
        <p:blipFill rotWithShape="1">
          <a:blip r:embed="rId3"/>
          <a:srcRect l="1100" t="27032" r="14283"/>
          <a:stretch/>
        </p:blipFill>
        <p:spPr>
          <a:xfrm>
            <a:off x="6601414" y="4720856"/>
            <a:ext cx="4901610" cy="1733108"/>
          </a:xfrm>
          <a:prstGeom prst="rect">
            <a:avLst/>
          </a:prstGeom>
        </p:spPr>
      </p:pic>
    </p:spTree>
    <p:extLst>
      <p:ext uri="{BB962C8B-B14F-4D97-AF65-F5344CB8AC3E}">
        <p14:creationId xmlns:p14="http://schemas.microsoft.com/office/powerpoint/2010/main" val="3203834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Diagnostiquer</a:t>
            </a:r>
            <a:endParaRPr lang="fr-FR" dirty="0"/>
          </a:p>
        </p:txBody>
      </p:sp>
      <p:sp>
        <p:nvSpPr>
          <p:cNvPr id="3" name="Espace réservé du contenu 2"/>
          <p:cNvSpPr>
            <a:spLocks noGrp="1"/>
          </p:cNvSpPr>
          <p:nvPr>
            <p:ph idx="1"/>
          </p:nvPr>
        </p:nvSpPr>
        <p:spPr>
          <a:xfrm>
            <a:off x="1484310" y="1481958"/>
            <a:ext cx="4128214" cy="4666593"/>
          </a:xfrm>
        </p:spPr>
        <p:txBody>
          <a:bodyPr/>
          <a:lstStyle/>
          <a:p>
            <a:r>
              <a:rPr lang="fr-FR" dirty="0"/>
              <a:t>Le </a:t>
            </a:r>
            <a:r>
              <a:rPr lang="fr-FR" b="1" dirty="0"/>
              <a:t>système d’ exploitation</a:t>
            </a:r>
            <a:r>
              <a:rPr lang="fr-FR" dirty="0"/>
              <a:t> gère les informations et fournit un certain nombre d’indicateurs permettant </a:t>
            </a:r>
            <a:r>
              <a:rPr lang="fr-FR" dirty="0" smtClean="0"/>
              <a:t>de vérifier le </a:t>
            </a:r>
            <a:r>
              <a:rPr lang="fr-FR" dirty="0"/>
              <a:t>bon fonctionnement de la machine.</a:t>
            </a:r>
          </a:p>
        </p:txBody>
      </p:sp>
      <p:pic>
        <p:nvPicPr>
          <p:cNvPr id="4" name="Image 3"/>
          <p:cNvPicPr>
            <a:picLocks noChangeAspect="1"/>
          </p:cNvPicPr>
          <p:nvPr/>
        </p:nvPicPr>
        <p:blipFill>
          <a:blip r:embed="rId2"/>
          <a:stretch>
            <a:fillRect/>
          </a:stretch>
        </p:blipFill>
        <p:spPr>
          <a:xfrm>
            <a:off x="5788244" y="2513943"/>
            <a:ext cx="6038850" cy="2628900"/>
          </a:xfrm>
          <a:prstGeom prst="rect">
            <a:avLst/>
          </a:prstGeom>
        </p:spPr>
      </p:pic>
    </p:spTree>
    <p:extLst>
      <p:ext uri="{BB962C8B-B14F-4D97-AF65-F5344CB8AC3E}">
        <p14:creationId xmlns:p14="http://schemas.microsoft.com/office/powerpoint/2010/main" val="1988672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Détection et récupération en cas d'</a:t>
            </a:r>
            <a:r>
              <a:rPr lang="fr-FR" dirty="0" smtClean="0">
                <a:hlinkClick r:id="rId2" tooltip="Gestion d'exceptions"/>
              </a:rPr>
              <a:t>erreur</a:t>
            </a:r>
            <a:r>
              <a:rPr lang="fr-FR" dirty="0" smtClean="0"/>
              <a:t> </a:t>
            </a:r>
            <a:endParaRPr lang="fr-FR" dirty="0"/>
          </a:p>
        </p:txBody>
      </p:sp>
      <p:sp>
        <p:nvSpPr>
          <p:cNvPr id="3" name="Espace réservé du contenu 2"/>
          <p:cNvSpPr>
            <a:spLocks noGrp="1"/>
          </p:cNvSpPr>
          <p:nvPr>
            <p:ph idx="1"/>
          </p:nvPr>
        </p:nvSpPr>
        <p:spPr>
          <a:xfrm>
            <a:off x="1484311" y="2727017"/>
            <a:ext cx="10018713" cy="1649820"/>
          </a:xfrm>
        </p:spPr>
        <p:txBody>
          <a:bodyPr>
            <a:normAutofit fontScale="92500" lnSpcReduction="20000"/>
          </a:bodyPr>
          <a:lstStyle/>
          <a:p>
            <a:r>
              <a:rPr lang="fr-FR" dirty="0"/>
              <a:t>L</a:t>
            </a:r>
            <a:r>
              <a:rPr lang="fr-FR" dirty="0" smtClean="0"/>
              <a:t>orsqu'une erreur survient, que cela soit du matériel ou du logiciel, le système d'exploitation traite l'erreur en adoucissant son impact sur le système informatique. </a:t>
            </a:r>
          </a:p>
          <a:p>
            <a:r>
              <a:rPr lang="fr-FR" dirty="0" smtClean="0"/>
              <a:t>Il peut tenter de recommencer l'opération, arrêter l'exécution du programme fautif, ou signaler le problème à l'utilisateur</a:t>
            </a:r>
            <a:endParaRPr lang="fr-FR" dirty="0"/>
          </a:p>
        </p:txBody>
      </p:sp>
      <p:pic>
        <p:nvPicPr>
          <p:cNvPr id="4" name="Image 3"/>
          <p:cNvPicPr>
            <a:picLocks noChangeAspect="1"/>
          </p:cNvPicPr>
          <p:nvPr/>
        </p:nvPicPr>
        <p:blipFill>
          <a:blip r:embed="rId3"/>
          <a:stretch>
            <a:fillRect/>
          </a:stretch>
        </p:blipFill>
        <p:spPr>
          <a:xfrm>
            <a:off x="8335927" y="4665456"/>
            <a:ext cx="3167098" cy="1966935"/>
          </a:xfrm>
          <a:prstGeom prst="rect">
            <a:avLst/>
          </a:prstGeom>
        </p:spPr>
      </p:pic>
    </p:spTree>
    <p:extLst>
      <p:ext uri="{BB962C8B-B14F-4D97-AF65-F5344CB8AC3E}">
        <p14:creationId xmlns:p14="http://schemas.microsoft.com/office/powerpoint/2010/main" val="4216919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pas de système universel</a:t>
            </a:r>
          </a:p>
        </p:txBody>
      </p:sp>
      <p:sp>
        <p:nvSpPr>
          <p:cNvPr id="3" name="Espace réservé du contenu 2"/>
          <p:cNvSpPr>
            <a:spLocks noGrp="1"/>
          </p:cNvSpPr>
          <p:nvPr>
            <p:ph idx="1"/>
          </p:nvPr>
        </p:nvSpPr>
        <p:spPr/>
        <p:txBody>
          <a:bodyPr>
            <a:normAutofit/>
          </a:bodyPr>
          <a:lstStyle/>
          <a:p>
            <a:r>
              <a:rPr lang="fr-FR" dirty="0"/>
              <a:t>Systèmes temps réel : contrôle de processus industriels (notion de respect </a:t>
            </a:r>
            <a:r>
              <a:rPr lang="fr-FR" dirty="0" smtClean="0"/>
              <a:t>de temps </a:t>
            </a:r>
            <a:r>
              <a:rPr lang="fr-FR" dirty="0"/>
              <a:t>de </a:t>
            </a:r>
            <a:r>
              <a:rPr lang="fr-FR" dirty="0" smtClean="0"/>
              <a:t>réponse prépondérante</a:t>
            </a:r>
            <a:endParaRPr lang="fr-FR" dirty="0"/>
          </a:p>
          <a:p>
            <a:r>
              <a:rPr lang="fr-FR" dirty="0"/>
              <a:t>Systèmes transactionnels : traitements à distance (nombreux accès </a:t>
            </a:r>
            <a:r>
              <a:rPr lang="fr-FR" dirty="0" smtClean="0"/>
              <a:t>interactifs, opérations prédéfinies</a:t>
            </a:r>
            <a:r>
              <a:rPr lang="fr-FR" dirty="0"/>
              <a:t>, grande quantité d'informations)</a:t>
            </a:r>
          </a:p>
          <a:p>
            <a:r>
              <a:rPr lang="fr-FR" dirty="0" smtClean="0"/>
              <a:t>Systèmes </a:t>
            </a:r>
            <a:r>
              <a:rPr lang="fr-FR" dirty="0"/>
              <a:t>temps partagé : développement d'applications et activités avec </a:t>
            </a:r>
            <a:r>
              <a:rPr lang="fr-FR" dirty="0" smtClean="0"/>
              <a:t>moins de </a:t>
            </a:r>
            <a:r>
              <a:rPr lang="fr-FR" dirty="0"/>
              <a:t>contraintes. Mode interactif avec un maximum de fonctionnalités</a:t>
            </a:r>
          </a:p>
          <a:p>
            <a:endParaRPr lang="fr-FR" dirty="0"/>
          </a:p>
        </p:txBody>
      </p:sp>
    </p:spTree>
    <p:extLst>
      <p:ext uri="{BB962C8B-B14F-4D97-AF65-F5344CB8AC3E}">
        <p14:creationId xmlns:p14="http://schemas.microsoft.com/office/powerpoint/2010/main" val="989530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Evolution des OS</a:t>
            </a:r>
            <a:endParaRPr lang="fr-FR" dirty="0"/>
          </a:p>
        </p:txBody>
      </p:sp>
      <p:sp>
        <p:nvSpPr>
          <p:cNvPr id="3" name="Espace réservé du contenu 2"/>
          <p:cNvSpPr>
            <a:spLocks noGrp="1"/>
          </p:cNvSpPr>
          <p:nvPr>
            <p:ph idx="1"/>
          </p:nvPr>
        </p:nvSpPr>
        <p:spPr>
          <a:xfrm>
            <a:off x="1149773" y="1825625"/>
            <a:ext cx="7376160" cy="4351338"/>
          </a:xfrm>
        </p:spPr>
        <p:txBody>
          <a:bodyPr>
            <a:normAutofit fontScale="85000" lnSpcReduction="10000"/>
          </a:bodyPr>
          <a:lstStyle/>
          <a:p>
            <a:r>
              <a:rPr lang="fr-FR" b="1" dirty="0" smtClean="0"/>
              <a:t>Première génération : Traitement par lots</a:t>
            </a:r>
          </a:p>
          <a:p>
            <a:pPr lvl="1"/>
            <a:r>
              <a:rPr lang="fr-FR" dirty="0" smtClean="0"/>
              <a:t>suite d'instructions et de données dans un ensemble de cartes perforées utilisé pour exécuter l'un après l'autre des grands calculs, avec peu d'intervention utilisateur,</a:t>
            </a:r>
            <a:endParaRPr lang="fr-FR" b="1" dirty="0" smtClean="0"/>
          </a:p>
          <a:p>
            <a:r>
              <a:rPr lang="fr-FR" b="1" dirty="0" smtClean="0"/>
              <a:t>Deuxième génération : la multiprogrammation</a:t>
            </a:r>
          </a:p>
          <a:p>
            <a:pPr lvl="1"/>
            <a:r>
              <a:rPr lang="fr-FR" dirty="0" smtClean="0"/>
              <a:t>Dans les systèmes multiprogrammés, lorsque le programme en cours d'exécution attend un résultat de la part d'un périphérique, le système d'exploitation ordonne au processeur d'exécuter un autre programme. Permet l'utilisation plus efficace de la puissance de calcul du processeur.</a:t>
            </a:r>
          </a:p>
          <a:p>
            <a:r>
              <a:rPr lang="fr-FR" b="1" dirty="0" smtClean="0"/>
              <a:t>Troisième génération : le temps partagé</a:t>
            </a:r>
          </a:p>
          <a:p>
            <a:pPr lvl="1"/>
            <a:r>
              <a:rPr lang="fr-FR" dirty="0" smtClean="0"/>
              <a:t>Ils sont utilisés dans des dispositifs interactifs où plusieurs utilisateurs sont simultanément en dialogue avec l'ordinateur et donne à chaque utilisateur l'impression qu'il est le seul à utiliser l'ordinateur.</a:t>
            </a:r>
          </a:p>
          <a:p>
            <a:pPr lvl="1"/>
            <a:endParaRPr lang="fr-FR" dirty="0"/>
          </a:p>
        </p:txBody>
      </p:sp>
      <p:sp>
        <p:nvSpPr>
          <p:cNvPr id="4" name="Rectangle à coins arrondis 3"/>
          <p:cNvSpPr/>
          <p:nvPr/>
        </p:nvSpPr>
        <p:spPr>
          <a:xfrm>
            <a:off x="60960" y="2133891"/>
            <a:ext cx="982133" cy="677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Années 50</a:t>
            </a:r>
            <a:endParaRPr lang="fr-FR" dirty="0"/>
          </a:p>
        </p:txBody>
      </p:sp>
      <p:sp>
        <p:nvSpPr>
          <p:cNvPr id="5" name="Rectangle à coins arrondis 4"/>
          <p:cNvSpPr/>
          <p:nvPr/>
        </p:nvSpPr>
        <p:spPr>
          <a:xfrm>
            <a:off x="60960" y="3461280"/>
            <a:ext cx="982133" cy="677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Années 60</a:t>
            </a:r>
            <a:endParaRPr lang="fr-FR" dirty="0"/>
          </a:p>
        </p:txBody>
      </p:sp>
      <p:sp>
        <p:nvSpPr>
          <p:cNvPr id="6" name="Bulle ronde 5"/>
          <p:cNvSpPr/>
          <p:nvPr/>
        </p:nvSpPr>
        <p:spPr>
          <a:xfrm>
            <a:off x="8525933" y="2683749"/>
            <a:ext cx="3794760" cy="1454864"/>
          </a:xfrm>
          <a:prstGeom prst="wedgeEllipseCallout">
            <a:avLst>
              <a:gd name="adj1" fmla="val -57781"/>
              <a:gd name="adj2" fmla="val -249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Les systèmes multiprogrammés nécessitent un ordinateur et des périphériques qui mettent en œuvre la technique du </a:t>
            </a:r>
            <a:r>
              <a:rPr lang="fr-FR" sz="1400" dirty="0" smtClean="0">
                <a:hlinkClick r:id="rId2" tooltip="Direct Memory Access"/>
              </a:rPr>
              <a:t>DMA</a:t>
            </a:r>
            <a:r>
              <a:rPr lang="fr-FR" sz="1400" dirty="0" smtClean="0"/>
              <a:t> (</a:t>
            </a:r>
            <a:r>
              <a:rPr lang="fr-FR" sz="1400" i="1" dirty="0" smtClean="0"/>
              <a:t>direct memory </a:t>
            </a:r>
            <a:r>
              <a:rPr lang="fr-FR" sz="1400" i="1" dirty="0" err="1" smtClean="0"/>
              <a:t>access</a:t>
            </a:r>
            <a:r>
              <a:rPr lang="fr-FR" sz="1400" dirty="0" smtClean="0"/>
              <a:t>)</a:t>
            </a:r>
            <a:endParaRPr lang="fr-FR" sz="1400" dirty="0"/>
          </a:p>
        </p:txBody>
      </p:sp>
      <p:sp>
        <p:nvSpPr>
          <p:cNvPr id="7" name="Bulle ronde 6"/>
          <p:cNvSpPr/>
          <p:nvPr/>
        </p:nvSpPr>
        <p:spPr>
          <a:xfrm>
            <a:off x="8458200" y="5155883"/>
            <a:ext cx="3733800" cy="1021080"/>
          </a:xfrm>
          <a:prstGeom prst="wedgeEllipseCallout">
            <a:avLst>
              <a:gd name="adj1" fmla="val -56751"/>
              <a:gd name="adj2" fmla="val -389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Aujourd’hui de nombreux systèmes d'exploitation sont basés sur </a:t>
            </a:r>
            <a:r>
              <a:rPr lang="fr-FR" sz="1400" dirty="0" smtClean="0">
                <a:hlinkClick r:id="rId3" tooltip="Unix"/>
              </a:rPr>
              <a:t>Unix</a:t>
            </a:r>
            <a:r>
              <a:rPr lang="fr-FR" sz="1400" dirty="0" smtClean="0"/>
              <a:t>, un système en temps partagé</a:t>
            </a:r>
            <a:endParaRPr lang="fr-FR" sz="1400" dirty="0"/>
          </a:p>
        </p:txBody>
      </p:sp>
      <p:sp>
        <p:nvSpPr>
          <p:cNvPr id="8" name="Rectangle à coins arrondis 7"/>
          <p:cNvSpPr/>
          <p:nvPr/>
        </p:nvSpPr>
        <p:spPr>
          <a:xfrm>
            <a:off x="60959" y="4989090"/>
            <a:ext cx="982133" cy="677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Années 70</a:t>
            </a:r>
            <a:endParaRPr lang="fr-FR" dirty="0"/>
          </a:p>
        </p:txBody>
      </p:sp>
    </p:spTree>
    <p:extLst>
      <p:ext uri="{BB962C8B-B14F-4D97-AF65-F5344CB8AC3E}">
        <p14:creationId xmlns:p14="http://schemas.microsoft.com/office/powerpoint/2010/main" val="1982474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Génération d’OS</a:t>
            </a:r>
            <a:endParaRPr lang="fr-FR" dirty="0"/>
          </a:p>
        </p:txBody>
      </p:sp>
      <p:sp>
        <p:nvSpPr>
          <p:cNvPr id="3" name="Espace réservé du contenu 2"/>
          <p:cNvSpPr>
            <a:spLocks noGrp="1"/>
          </p:cNvSpPr>
          <p:nvPr>
            <p:ph idx="1"/>
          </p:nvPr>
        </p:nvSpPr>
        <p:spPr>
          <a:xfrm>
            <a:off x="1432560" y="1825625"/>
            <a:ext cx="9921240" cy="4351338"/>
          </a:xfrm>
        </p:spPr>
        <p:txBody>
          <a:bodyPr>
            <a:normAutofit fontScale="92500" lnSpcReduction="10000"/>
          </a:bodyPr>
          <a:lstStyle/>
          <a:p>
            <a:r>
              <a:rPr lang="fr-FR" b="1" dirty="0" smtClean="0"/>
              <a:t>Quatrième génération : le temps réel</a:t>
            </a:r>
          </a:p>
          <a:p>
            <a:pPr lvl="1"/>
            <a:r>
              <a:rPr lang="fr-FR" dirty="0" smtClean="0"/>
              <a:t>Dans les système d'exploitation </a:t>
            </a:r>
            <a:r>
              <a:rPr lang="fr-FR" i="1" dirty="0" smtClean="0"/>
              <a:t>temps réel</a:t>
            </a:r>
            <a:r>
              <a:rPr lang="fr-FR" dirty="0" smtClean="0"/>
              <a:t> l'accent est mis sur la durée nécessaire pour effectuer chaque opération : répondre aux demandes rapidement en vue de satisfaire aux contraintes de temps du système dans lequel il va être utilisé.</a:t>
            </a:r>
          </a:p>
          <a:p>
            <a:pPr lvl="1"/>
            <a:r>
              <a:rPr lang="fr-FR" dirty="0" smtClean="0"/>
              <a:t>Un système d'exploitation temps réel autorise un contact direct entre les logiciels applicatifs et les périphériques.</a:t>
            </a:r>
          </a:p>
          <a:p>
            <a:pPr lvl="1"/>
            <a:r>
              <a:rPr lang="fr-FR" dirty="0" smtClean="0">
                <a:hlinkClick r:id="rId2" tooltip="Windows CE"/>
              </a:rPr>
              <a:t>Windows CE</a:t>
            </a:r>
            <a:r>
              <a:rPr lang="fr-FR" dirty="0" smtClean="0"/>
              <a:t>, </a:t>
            </a:r>
            <a:r>
              <a:rPr lang="fr-FR" dirty="0" smtClean="0">
                <a:hlinkClick r:id="rId3" tooltip="Embedded Linux"/>
              </a:rPr>
              <a:t>Embedded Linux</a:t>
            </a:r>
            <a:r>
              <a:rPr lang="fr-FR" dirty="0" smtClean="0"/>
              <a:t>, </a:t>
            </a:r>
            <a:r>
              <a:rPr lang="fr-FR" dirty="0" err="1" smtClean="0">
                <a:hlinkClick r:id="rId4" tooltip="Symbian OS"/>
              </a:rPr>
              <a:t>Symbian</a:t>
            </a:r>
            <a:r>
              <a:rPr lang="fr-FR" dirty="0" smtClean="0">
                <a:hlinkClick r:id="rId4" tooltip="Symbian OS"/>
              </a:rPr>
              <a:t> OS</a:t>
            </a:r>
            <a:r>
              <a:rPr lang="fr-FR" dirty="0" smtClean="0"/>
              <a:t>, </a:t>
            </a:r>
            <a:r>
              <a:rPr lang="fr-FR" dirty="0" smtClean="0">
                <a:hlinkClick r:id="rId5" tooltip="Palm OS"/>
              </a:rPr>
              <a:t>Palm OS</a:t>
            </a:r>
            <a:r>
              <a:rPr lang="fr-FR" dirty="0" smtClean="0"/>
              <a:t> sont des systèmes d'exploitation </a:t>
            </a:r>
            <a:r>
              <a:rPr lang="fr-FR" i="1" dirty="0" smtClean="0"/>
              <a:t>temps réel</a:t>
            </a:r>
            <a:endParaRPr lang="fr-FR" b="1" dirty="0" smtClean="0"/>
          </a:p>
          <a:p>
            <a:r>
              <a:rPr lang="fr-FR" b="1" dirty="0" smtClean="0"/>
              <a:t>Cinquième génération : les systèmes distribués</a:t>
            </a:r>
          </a:p>
          <a:p>
            <a:pPr lvl="1"/>
            <a:r>
              <a:rPr lang="fr-FR" dirty="0" smtClean="0"/>
              <a:t>systèmes informatiques composés de plusieurs ordinateurs, et donc plusieurs processeurs, plusieurs mémoires, et de nombreux périphériques. Un système distribué permet le partage des ressources entre les ordinateurs</a:t>
            </a:r>
            <a:endParaRPr lang="fr-FR" b="1" dirty="0" smtClean="0"/>
          </a:p>
          <a:p>
            <a:endParaRPr lang="fr-FR" dirty="0"/>
          </a:p>
        </p:txBody>
      </p:sp>
      <p:sp>
        <p:nvSpPr>
          <p:cNvPr id="4" name="Rectangle à coins arrondis 3"/>
          <p:cNvSpPr/>
          <p:nvPr/>
        </p:nvSpPr>
        <p:spPr>
          <a:xfrm>
            <a:off x="213359" y="2352570"/>
            <a:ext cx="982133" cy="677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Années 70</a:t>
            </a:r>
            <a:endParaRPr lang="fr-FR" dirty="0"/>
          </a:p>
        </p:txBody>
      </p:sp>
      <p:sp>
        <p:nvSpPr>
          <p:cNvPr id="5" name="Rectangle à coins arrondis 4"/>
          <p:cNvSpPr/>
          <p:nvPr/>
        </p:nvSpPr>
        <p:spPr>
          <a:xfrm>
            <a:off x="213359" y="5050050"/>
            <a:ext cx="982133" cy="6773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Années 90</a:t>
            </a:r>
            <a:endParaRPr lang="fr-FR" dirty="0"/>
          </a:p>
        </p:txBody>
      </p:sp>
    </p:spTree>
    <p:extLst>
      <p:ext uri="{BB962C8B-B14F-4D97-AF65-F5344CB8AC3E}">
        <p14:creationId xmlns:p14="http://schemas.microsoft.com/office/powerpoint/2010/main" val="1283957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472440" y="119005"/>
            <a:ext cx="9570719" cy="6607256"/>
          </a:xfrm>
          <a:prstGeom prst="rect">
            <a:avLst/>
          </a:prstGeom>
        </p:spPr>
      </p:pic>
    </p:spTree>
    <p:extLst>
      <p:ext uri="{BB962C8B-B14F-4D97-AF65-F5344CB8AC3E}">
        <p14:creationId xmlns:p14="http://schemas.microsoft.com/office/powerpoint/2010/main" val="4243188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84310" y="1213945"/>
            <a:ext cx="10018713" cy="5423338"/>
          </a:xfrm>
        </p:spPr>
        <p:txBody>
          <a:bodyPr>
            <a:normAutofit fontScale="55000" lnSpcReduction="20000"/>
          </a:bodyPr>
          <a:lstStyle/>
          <a:p>
            <a:r>
              <a:rPr lang="fr-FR" dirty="0"/>
              <a:t>UNIX Airways</a:t>
            </a:r>
            <a:br>
              <a:rPr lang="fr-FR" dirty="0"/>
            </a:br>
            <a:r>
              <a:rPr lang="fr-FR" dirty="0"/>
              <a:t>Chaque passager apporte un morceau de l'avion lorsqu'il arrive à l'aéroport. Tous les passagers se rendent ensuite sur la piste et assemblent l'avion ensemble pièce par pièce, tout en discutant sans arrêt sur la sorte d'avion qu'ils sont supposés construire. Une fois l'avion construit, l'un d'eux doit être désigné pilote et doit se rendre dans la cabine de pilotage. Là, il trouve des manuels décrivant l'avion dans ses moindres détails, mais ne donnant aucune instruction sur le pilotage</a:t>
            </a:r>
            <a:r>
              <a:rPr lang="fr-FR" dirty="0" smtClean="0"/>
              <a:t>.</a:t>
            </a:r>
          </a:p>
          <a:p>
            <a:r>
              <a:rPr lang="fr-FR" dirty="0" smtClean="0"/>
              <a:t>Air </a:t>
            </a:r>
            <a:r>
              <a:rPr lang="fr-FR" dirty="0"/>
              <a:t>DOS</a:t>
            </a:r>
            <a:br>
              <a:rPr lang="fr-FR" dirty="0"/>
            </a:br>
            <a:r>
              <a:rPr lang="fr-FR" dirty="0"/>
              <a:t>Tous les passagers poussent l'avion jusqu'à ce qu'il commence à planer. Ils sautent à bord et laissent l'avion glisser jusqu'à ce qu'il retombe. Ensuite, ils redescendent, poussent l'avion, et ainsi de </a:t>
            </a:r>
            <a:r>
              <a:rPr lang="fr-FR" dirty="0" smtClean="0"/>
              <a:t>suite.</a:t>
            </a:r>
          </a:p>
          <a:p>
            <a:r>
              <a:rPr lang="fr-FR" dirty="0" smtClean="0"/>
              <a:t>Mac </a:t>
            </a:r>
            <a:r>
              <a:rPr lang="fr-FR" dirty="0"/>
              <a:t>Airlines</a:t>
            </a:r>
            <a:br>
              <a:rPr lang="fr-FR" dirty="0"/>
            </a:br>
            <a:r>
              <a:rPr lang="fr-FR" dirty="0"/>
              <a:t>Toutes les hôtesses, pilotes, préposés aux bagages et aux billets ont tous exactement le même visage. Vous entrez dans l'avion sans le voir et une fois à l'intérieur, vous n'avez aucun hublot pour voir dehors si vous êtes en vol ou pas. Aucune vibration durant le décollage, le vol ou l'atterrissage. Bref, vous ne savez même pas que c'est un avion et que vous êtes en vol ! Chaque fois que vous posez une question portant sur des détails, on vous rappelle gentiment mais fermement que vous n'avez pas besoin de le savoir, que vous ne voulez pas le savoir, et que tout sera fait pour vous sans que vous ayez à le savoir, alors </a:t>
            </a:r>
            <a:r>
              <a:rPr lang="fr-FR" dirty="0" smtClean="0"/>
              <a:t>fermez-la.</a:t>
            </a:r>
          </a:p>
          <a:p>
            <a:r>
              <a:rPr lang="fr-FR" dirty="0" smtClean="0"/>
              <a:t>Windows </a:t>
            </a:r>
            <a:r>
              <a:rPr lang="fr-FR" dirty="0"/>
              <a:t>Air</a:t>
            </a:r>
            <a:br>
              <a:rPr lang="fr-FR" dirty="0"/>
            </a:br>
            <a:r>
              <a:rPr lang="fr-FR" dirty="0"/>
              <a:t>L'aérogare est très belle et colorée. Les hôtesses sont très gentilles. C'est très facile de consigner vos valises et l'embarquement se fait sans histoire. Le décollage est parfait. Après une dizaine de minutes de vol, l'avion explose sans aucun </a:t>
            </a:r>
            <a:r>
              <a:rPr lang="fr-FR" dirty="0" smtClean="0"/>
              <a:t>avertissement.</a:t>
            </a:r>
          </a:p>
          <a:p>
            <a:r>
              <a:rPr lang="fr-FR" dirty="0" smtClean="0"/>
              <a:t>Linux </a:t>
            </a:r>
            <a:r>
              <a:rPr lang="fr-FR" dirty="0"/>
              <a:t>Air</a:t>
            </a:r>
            <a:br>
              <a:rPr lang="fr-FR" dirty="0"/>
            </a:br>
            <a:r>
              <a:rPr lang="fr-FR" dirty="0"/>
              <a:t>Compagnie fondée par des employés mécontents provenant des autres compagnies aériennes. Ils construisent leurs propres avions, leurs propres comptoirs et pavent leurs pistes eux-mêmes. Le coût du billet est minime... </a:t>
            </a:r>
            <a:r>
              <a:rPr lang="fr-FR" dirty="0" smtClean="0"/>
              <a:t>Une </a:t>
            </a:r>
            <a:r>
              <a:rPr lang="fr-FR" dirty="0"/>
              <a:t>fois à bord, on vous donne un siège, quatre vis, des outils et un petit guide nommé Pose-siège.html. </a:t>
            </a:r>
            <a:r>
              <a:rPr lang="fr-FR" dirty="0" smtClean="0"/>
              <a:t>Lorsque </a:t>
            </a:r>
            <a:r>
              <a:rPr lang="fr-FR" dirty="0"/>
              <a:t>vous essayez de dire aux autres personnes que vous avez voyagé gratuitement, dans un avion super confort, ils vous regardent comme si vous étiez un idiot et crient :QUOI ? IL A FALLU QUE TU POSES LE SIEGE TOI MEME </a:t>
            </a:r>
            <a:r>
              <a:rPr lang="fr-FR" dirty="0" smtClean="0"/>
              <a:t>?</a:t>
            </a:r>
          </a:p>
          <a:p>
            <a:endParaRPr lang="fr-FR" dirty="0"/>
          </a:p>
          <a:p>
            <a:r>
              <a:rPr lang="fr-FR" dirty="0"/>
              <a:t>http://www.uneblague.com/-Systemes-d-exploitation-.html</a:t>
            </a:r>
          </a:p>
        </p:txBody>
      </p:sp>
      <p:sp>
        <p:nvSpPr>
          <p:cNvPr id="4" name="Titre 3"/>
          <p:cNvSpPr>
            <a:spLocks noGrp="1"/>
          </p:cNvSpPr>
          <p:nvPr>
            <p:ph type="title"/>
          </p:nvPr>
        </p:nvSpPr>
        <p:spPr>
          <a:xfrm>
            <a:off x="1484311" y="685800"/>
            <a:ext cx="10018713" cy="528145"/>
          </a:xfrm>
        </p:spPr>
        <p:txBody>
          <a:bodyPr>
            <a:normAutofit fontScale="90000"/>
          </a:bodyPr>
          <a:lstStyle/>
          <a:p>
            <a:r>
              <a:rPr lang="fr-FR" dirty="0" smtClean="0"/>
              <a:t>Blague</a:t>
            </a:r>
            <a:endParaRPr lang="fr-FR" dirty="0"/>
          </a:p>
        </p:txBody>
      </p:sp>
    </p:spTree>
    <p:extLst>
      <p:ext uri="{BB962C8B-B14F-4D97-AF65-F5344CB8AC3E}">
        <p14:creationId xmlns:p14="http://schemas.microsoft.com/office/powerpoint/2010/main" val="9829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a:t>
            </a:r>
            <a:endParaRPr lang="fr-FR" dirty="0"/>
          </a:p>
        </p:txBody>
      </p:sp>
      <p:sp>
        <p:nvSpPr>
          <p:cNvPr id="3" name="Espace réservé du contenu 2"/>
          <p:cNvSpPr>
            <a:spLocks noGrp="1"/>
          </p:cNvSpPr>
          <p:nvPr>
            <p:ph idx="1"/>
          </p:nvPr>
        </p:nvSpPr>
        <p:spPr/>
        <p:txBody>
          <a:bodyPr/>
          <a:lstStyle/>
          <a:p>
            <a:r>
              <a:rPr lang="fr-FR" dirty="0" smtClean="0"/>
              <a:t>Un système d'exploitation, ou </a:t>
            </a:r>
            <a:r>
              <a:rPr lang="fr-FR" dirty="0" smtClean="0">
                <a:hlinkClick r:id="rId2"/>
              </a:rPr>
              <a:t>logiciel</a:t>
            </a:r>
            <a:r>
              <a:rPr lang="fr-FR" dirty="0" smtClean="0"/>
              <a:t> système, ou </a:t>
            </a:r>
            <a:r>
              <a:rPr lang="fr-FR" i="1" dirty="0" smtClean="0"/>
              <a:t>Operating System</a:t>
            </a:r>
            <a:r>
              <a:rPr lang="fr-FR" dirty="0" smtClean="0"/>
              <a:t> (OS), est un logiciel qui, dans un appareil électronique, pilote les dispositifs matériels et reçoit des instructions de l'utilisateur ou d'autres logiciels (ou </a:t>
            </a:r>
            <a:r>
              <a:rPr lang="fr-FR" dirty="0" smtClean="0">
                <a:hlinkClick r:id="rId3"/>
              </a:rPr>
              <a:t>applications</a:t>
            </a:r>
            <a:r>
              <a:rPr lang="fr-FR" dirty="0" smtClean="0"/>
              <a:t>). Ces logiciels doivent être adaptés à un système d'exploitation</a:t>
            </a:r>
          </a:p>
          <a:p>
            <a:endParaRPr lang="fr-FR" dirty="0"/>
          </a:p>
        </p:txBody>
      </p:sp>
    </p:spTree>
    <p:extLst>
      <p:ext uri="{BB962C8B-B14F-4D97-AF65-F5344CB8AC3E}">
        <p14:creationId xmlns:p14="http://schemas.microsoft.com/office/powerpoint/2010/main" val="1039977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Processus d’ordonnancement</a:t>
            </a:r>
            <a:endParaRPr lang="fr-FR" dirty="0"/>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3408414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Algorithmes </a:t>
            </a:r>
            <a:r>
              <a:rPr lang="fr-FR" dirty="0"/>
              <a:t>d’ordonnancement</a:t>
            </a:r>
          </a:p>
        </p:txBody>
      </p:sp>
      <p:sp>
        <p:nvSpPr>
          <p:cNvPr id="3" name="Espace réservé du contenu 2"/>
          <p:cNvSpPr>
            <a:spLocks noGrp="1"/>
          </p:cNvSpPr>
          <p:nvPr>
            <p:ph idx="1"/>
          </p:nvPr>
        </p:nvSpPr>
        <p:spPr/>
        <p:txBody>
          <a:bodyPr>
            <a:normAutofit fontScale="77500" lnSpcReduction="20000"/>
          </a:bodyPr>
          <a:lstStyle/>
          <a:p>
            <a:r>
              <a:rPr lang="fr-FR" dirty="0"/>
              <a:t>Ce sont des algorithmes d’ordonnancement qui </a:t>
            </a:r>
            <a:r>
              <a:rPr lang="fr-FR" dirty="0" smtClean="0"/>
              <a:t>permettent </a:t>
            </a:r>
            <a:r>
              <a:rPr lang="fr-FR" dirty="0"/>
              <a:t>de donner un ordre d’utilisation de la </a:t>
            </a:r>
            <a:r>
              <a:rPr lang="fr-FR" dirty="0" smtClean="0"/>
              <a:t>ou les </a:t>
            </a:r>
            <a:r>
              <a:rPr lang="fr-FR" dirty="0"/>
              <a:t>ressources dont ils ont la charge</a:t>
            </a:r>
          </a:p>
          <a:p>
            <a:r>
              <a:rPr lang="fr-FR" dirty="0"/>
              <a:t>Exemple</a:t>
            </a:r>
          </a:p>
          <a:p>
            <a:pPr lvl="1"/>
            <a:r>
              <a:rPr lang="fr-FR" dirty="0"/>
              <a:t>CPU : donner un ordre d’exécution pour les </a:t>
            </a:r>
            <a:r>
              <a:rPr lang="fr-FR" dirty="0" smtClean="0"/>
              <a:t>processus </a:t>
            </a:r>
            <a:r>
              <a:rPr lang="fr-FR" dirty="0"/>
              <a:t>éligibles</a:t>
            </a:r>
          </a:p>
          <a:p>
            <a:pPr lvl="1"/>
            <a:r>
              <a:rPr lang="fr-FR" dirty="0"/>
              <a:t>Disques: donner un ordre optimal d’exécution des </a:t>
            </a:r>
            <a:r>
              <a:rPr lang="fr-FR" dirty="0" smtClean="0"/>
              <a:t>accès </a:t>
            </a:r>
            <a:endParaRPr lang="fr-FR" dirty="0"/>
          </a:p>
          <a:p>
            <a:pPr lvl="1"/>
            <a:r>
              <a:rPr lang="fr-FR" dirty="0"/>
              <a:t>disques en cache (minimiser les mouvements bras du </a:t>
            </a:r>
            <a:r>
              <a:rPr lang="fr-FR" dirty="0" smtClean="0"/>
              <a:t>disque</a:t>
            </a:r>
            <a:r>
              <a:rPr lang="fr-FR" dirty="0"/>
              <a:t>)</a:t>
            </a:r>
          </a:p>
          <a:p>
            <a:pPr lvl="1"/>
            <a:r>
              <a:rPr lang="fr-FR" dirty="0"/>
              <a:t>Réseau: ressource « bande passante » allouée pour </a:t>
            </a:r>
            <a:r>
              <a:rPr lang="fr-FR" dirty="0" smtClean="0"/>
              <a:t>respecter la </a:t>
            </a:r>
            <a:r>
              <a:rPr lang="fr-FR" dirty="0"/>
              <a:t>Qualité de Service promise pour chaque processus</a:t>
            </a:r>
          </a:p>
          <a:p>
            <a:pPr lvl="1"/>
            <a:r>
              <a:rPr lang="fr-FR" dirty="0"/>
              <a:t>Mémoire: ressource « accès mémoire centrale » allouée </a:t>
            </a:r>
            <a:r>
              <a:rPr lang="fr-FR" dirty="0" smtClean="0"/>
              <a:t>aux processus </a:t>
            </a:r>
            <a:r>
              <a:rPr lang="fr-FR" dirty="0"/>
              <a:t>actuellement dans le swap </a:t>
            </a:r>
          </a:p>
          <a:p>
            <a:pPr lvl="1"/>
            <a:r>
              <a:rPr lang="fr-FR" dirty="0"/>
              <a:t>+ outils externes de type « spooler » (imprimante, ...</a:t>
            </a:r>
          </a:p>
          <a:p>
            <a:endParaRPr lang="fr-FR" dirty="0"/>
          </a:p>
        </p:txBody>
      </p:sp>
    </p:spTree>
    <p:extLst>
      <p:ext uri="{BB962C8B-B14F-4D97-AF65-F5344CB8AC3E}">
        <p14:creationId xmlns:p14="http://schemas.microsoft.com/office/powerpoint/2010/main" val="2131309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 familles d’algorithmes</a:t>
            </a:r>
            <a:br>
              <a:rPr lang="fr-FR" dirty="0"/>
            </a:br>
            <a:endParaRPr lang="fr-FR" dirty="0"/>
          </a:p>
        </p:txBody>
      </p:sp>
      <p:sp>
        <p:nvSpPr>
          <p:cNvPr id="3" name="Espace réservé du contenu 2"/>
          <p:cNvSpPr>
            <a:spLocks noGrp="1"/>
          </p:cNvSpPr>
          <p:nvPr>
            <p:ph idx="1"/>
          </p:nvPr>
        </p:nvSpPr>
        <p:spPr>
          <a:xfrm>
            <a:off x="1878448" y="3171466"/>
            <a:ext cx="10018713" cy="3029637"/>
          </a:xfrm>
        </p:spPr>
        <p:txBody>
          <a:bodyPr>
            <a:normAutofit lnSpcReduction="10000"/>
          </a:bodyPr>
          <a:lstStyle/>
          <a:p>
            <a:pPr marL="0" indent="0">
              <a:buNone/>
            </a:pPr>
            <a:endParaRPr lang="fr-FR" dirty="0"/>
          </a:p>
          <a:p>
            <a:r>
              <a:rPr lang="fr-FR" dirty="0"/>
              <a:t>Sans réquisition</a:t>
            </a:r>
          </a:p>
          <a:p>
            <a:pPr lvl="1"/>
            <a:r>
              <a:rPr lang="fr-FR" dirty="0" smtClean="0"/>
              <a:t>c’est </a:t>
            </a:r>
            <a:r>
              <a:rPr lang="fr-FR" dirty="0"/>
              <a:t>aux entités de relâcher </a:t>
            </a:r>
            <a:r>
              <a:rPr lang="fr-FR" dirty="0" smtClean="0"/>
              <a:t>volontairement </a:t>
            </a:r>
            <a:r>
              <a:rPr lang="fr-FR" dirty="0"/>
              <a:t>la ressource que l’algorithme </a:t>
            </a:r>
            <a:r>
              <a:rPr lang="fr-FR" dirty="0" smtClean="0"/>
              <a:t> d’ordonnancement </a:t>
            </a:r>
            <a:r>
              <a:rPr lang="fr-FR" dirty="0"/>
              <a:t>leur a allouée</a:t>
            </a:r>
          </a:p>
          <a:p>
            <a:r>
              <a:rPr lang="fr-FR" dirty="0" smtClean="0"/>
              <a:t>Avec </a:t>
            </a:r>
            <a:r>
              <a:rPr lang="fr-FR" dirty="0"/>
              <a:t>réquisition</a:t>
            </a:r>
          </a:p>
          <a:p>
            <a:pPr lvl="1"/>
            <a:r>
              <a:rPr lang="fr-FR" dirty="0" smtClean="0"/>
              <a:t>l’algorithme </a:t>
            </a:r>
            <a:r>
              <a:rPr lang="fr-FR" dirty="0"/>
              <a:t>d'ordonnancement est capable </a:t>
            </a:r>
            <a:r>
              <a:rPr lang="fr-FR" dirty="0" smtClean="0"/>
              <a:t>de </a:t>
            </a:r>
            <a:r>
              <a:rPr lang="fr-FR" dirty="0"/>
              <a:t>récupérer la ressource détenue par un processus </a:t>
            </a:r>
            <a:r>
              <a:rPr lang="fr-FR" dirty="0" smtClean="0"/>
              <a:t>au </a:t>
            </a:r>
            <a:r>
              <a:rPr lang="fr-FR" dirty="0"/>
              <a:t>profit </a:t>
            </a:r>
            <a:r>
              <a:rPr lang="fr-FR" dirty="0" smtClean="0"/>
              <a:t>d’un </a:t>
            </a:r>
            <a:r>
              <a:rPr lang="fr-FR" dirty="0"/>
              <a:t>autre</a:t>
            </a:r>
          </a:p>
          <a:p>
            <a:endParaRPr lang="fr-FR" dirty="0"/>
          </a:p>
        </p:txBody>
      </p:sp>
      <p:sp>
        <p:nvSpPr>
          <p:cNvPr id="4" name="ZoneTexte 3"/>
          <p:cNvSpPr txBox="1"/>
          <p:nvPr/>
        </p:nvSpPr>
        <p:spPr>
          <a:xfrm>
            <a:off x="5514114" y="2115233"/>
            <a:ext cx="5988909" cy="646331"/>
          </a:xfrm>
          <a:prstGeom prst="rect">
            <a:avLst/>
          </a:prstGeom>
          <a:noFill/>
        </p:spPr>
        <p:txBody>
          <a:bodyPr wrap="square" rtlCol="0">
            <a:spAutoFit/>
          </a:bodyPr>
          <a:lstStyle/>
          <a:p>
            <a:r>
              <a:rPr lang="fr-FR" dirty="0">
                <a:effectLst>
                  <a:outerShdw blurRad="38100" dist="38100" dir="2700000" algn="tl">
                    <a:srgbClr val="000000">
                      <a:alpha val="43137"/>
                    </a:srgbClr>
                  </a:outerShdw>
                </a:effectLst>
              </a:rPr>
              <a:t>Réquisition</a:t>
            </a:r>
            <a:r>
              <a:rPr lang="fr-FR" dirty="0"/>
              <a:t> :  ordre que donne l’autorité publique de mettre à sa disposition des personnes ou des choses </a:t>
            </a:r>
          </a:p>
        </p:txBody>
      </p:sp>
    </p:spTree>
    <p:extLst>
      <p:ext uri="{BB962C8B-B14F-4D97-AF65-F5344CB8AC3E}">
        <p14:creationId xmlns:p14="http://schemas.microsoft.com/office/powerpoint/2010/main" val="4067116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0"/>
            <a:ext cx="10018713" cy="1085335"/>
          </a:xfrm>
        </p:spPr>
        <p:txBody>
          <a:bodyPr/>
          <a:lstStyle/>
          <a:p>
            <a:r>
              <a:rPr lang="fr-FR" dirty="0" smtClean="0"/>
              <a:t>Sans réquisition</a:t>
            </a:r>
            <a:endParaRPr lang="fr-FR" dirty="0"/>
          </a:p>
        </p:txBody>
      </p:sp>
      <p:sp>
        <p:nvSpPr>
          <p:cNvPr id="3" name="Espace réservé du contenu 2"/>
          <p:cNvSpPr>
            <a:spLocks noGrp="1"/>
          </p:cNvSpPr>
          <p:nvPr>
            <p:ph idx="1"/>
          </p:nvPr>
        </p:nvSpPr>
        <p:spPr>
          <a:xfrm>
            <a:off x="1484310" y="1771135"/>
            <a:ext cx="10018713" cy="4300481"/>
          </a:xfrm>
        </p:spPr>
        <p:txBody>
          <a:bodyPr>
            <a:normAutofit/>
          </a:bodyPr>
          <a:lstStyle/>
          <a:p>
            <a:r>
              <a:rPr lang="fr-FR" dirty="0"/>
              <a:t>Au moment de la libération de la </a:t>
            </a:r>
            <a:r>
              <a:rPr lang="fr-FR" dirty="0" smtClean="0"/>
              <a:t>ressource le </a:t>
            </a:r>
            <a:r>
              <a:rPr lang="fr-FR" dirty="0"/>
              <a:t>(ex-)détenteur de la ressource invoque </a:t>
            </a:r>
            <a:r>
              <a:rPr lang="fr-FR" dirty="0" smtClean="0"/>
              <a:t>l’algorithme d’ordonnancement</a:t>
            </a:r>
          </a:p>
          <a:p>
            <a:r>
              <a:rPr lang="fr-FR" dirty="0"/>
              <a:t>L’algorithme </a:t>
            </a:r>
            <a:r>
              <a:rPr lang="fr-FR" dirty="0" smtClean="0"/>
              <a:t>choisit l’entité suivante . 			Oui mais comment ?</a:t>
            </a:r>
          </a:p>
          <a:p>
            <a:pPr lvl="1"/>
            <a:r>
              <a:rPr lang="fr-FR" dirty="0"/>
              <a:t>Politique « FIFO » </a:t>
            </a:r>
            <a:r>
              <a:rPr lang="fr-FR" dirty="0" smtClean="0"/>
              <a:t>(First </a:t>
            </a:r>
            <a:r>
              <a:rPr lang="fr-FR" dirty="0"/>
              <a:t>In First </a:t>
            </a:r>
            <a:r>
              <a:rPr lang="fr-FR" dirty="0" smtClean="0"/>
              <a:t>Out)</a:t>
            </a:r>
            <a:r>
              <a:rPr lang="fr-FR" dirty="0"/>
              <a:t> </a:t>
            </a:r>
            <a:r>
              <a:rPr lang="fr-FR" dirty="0" smtClean="0"/>
              <a:t>: Allocation </a:t>
            </a:r>
            <a:r>
              <a:rPr lang="fr-FR" dirty="0"/>
              <a:t>dans l’ordre d’arrivée (premier arrivé = </a:t>
            </a:r>
            <a:r>
              <a:rPr lang="fr-FR" dirty="0" smtClean="0"/>
              <a:t>premier servi</a:t>
            </a:r>
            <a:r>
              <a:rPr lang="fr-FR" dirty="0"/>
              <a:t>)</a:t>
            </a:r>
          </a:p>
          <a:p>
            <a:pPr lvl="2"/>
            <a:r>
              <a:rPr lang="fr-FR" dirty="0"/>
              <a:t>Inconvénient : défavorise les entités ayant besoin </a:t>
            </a:r>
            <a:r>
              <a:rPr lang="fr-FR" dirty="0" smtClean="0"/>
              <a:t>d’utiliser </a:t>
            </a:r>
            <a:r>
              <a:rPr lang="fr-FR" dirty="0"/>
              <a:t>la </a:t>
            </a:r>
            <a:r>
              <a:rPr lang="fr-FR" dirty="0" smtClean="0"/>
              <a:t>ressource </a:t>
            </a:r>
            <a:r>
              <a:rPr lang="fr-FR" dirty="0"/>
              <a:t>un court laps de </a:t>
            </a:r>
            <a:r>
              <a:rPr lang="fr-FR" dirty="0" smtClean="0"/>
              <a:t>temps / Le </a:t>
            </a:r>
            <a:r>
              <a:rPr lang="fr-FR" dirty="0"/>
              <a:t>temps d’attente n’est pas proportionnel au </a:t>
            </a:r>
            <a:r>
              <a:rPr lang="fr-FR" dirty="0" smtClean="0"/>
              <a:t>temps d’utilisation </a:t>
            </a:r>
            <a:endParaRPr lang="fr-FR" dirty="0"/>
          </a:p>
          <a:p>
            <a:pPr lvl="1"/>
            <a:r>
              <a:rPr lang="fr-FR" dirty="0" smtClean="0"/>
              <a:t>Politique </a:t>
            </a:r>
            <a:r>
              <a:rPr lang="fr-FR" dirty="0"/>
              <a:t>PCTU (Plus Court Temps d’Utilisation </a:t>
            </a:r>
            <a:r>
              <a:rPr lang="fr-FR" dirty="0" smtClean="0"/>
              <a:t>d’abord</a:t>
            </a:r>
            <a:r>
              <a:rPr lang="fr-FR" dirty="0"/>
              <a:t>)</a:t>
            </a:r>
          </a:p>
          <a:p>
            <a:pPr lvl="2"/>
            <a:r>
              <a:rPr lang="fr-FR" dirty="0"/>
              <a:t>Allocation selon ordre croissant de durée </a:t>
            </a:r>
            <a:r>
              <a:rPr lang="fr-FR" dirty="0" smtClean="0"/>
              <a:t>d’utilisation prévue ou annoncée </a:t>
            </a:r>
            <a:endParaRPr lang="fr-FR" dirty="0"/>
          </a:p>
          <a:p>
            <a:pPr lvl="3"/>
            <a:r>
              <a:rPr lang="fr-FR" dirty="0" smtClean="0"/>
              <a:t>Famine (privation</a:t>
            </a:r>
            <a:r>
              <a:rPr lang="fr-FR" dirty="0"/>
              <a:t>) : les tâches dont la durée d’exécution </a:t>
            </a:r>
            <a:r>
              <a:rPr lang="fr-FR" dirty="0" smtClean="0"/>
              <a:t>estimée est </a:t>
            </a:r>
            <a:r>
              <a:rPr lang="fr-FR" dirty="0"/>
              <a:t>longue peuvent attendre leur tour indéfiniment </a:t>
            </a:r>
          </a:p>
        </p:txBody>
      </p:sp>
      <p:sp>
        <p:nvSpPr>
          <p:cNvPr id="4" name="ZoneTexte 3"/>
          <p:cNvSpPr txBox="1"/>
          <p:nvPr/>
        </p:nvSpPr>
        <p:spPr>
          <a:xfrm>
            <a:off x="2962656" y="6211669"/>
            <a:ext cx="9576816" cy="646331"/>
          </a:xfrm>
          <a:prstGeom prst="rect">
            <a:avLst/>
          </a:prstGeom>
          <a:noFill/>
        </p:spPr>
        <p:txBody>
          <a:bodyPr wrap="square" rtlCol="0">
            <a:spAutoFit/>
          </a:bodyPr>
          <a:lstStyle/>
          <a:p>
            <a:r>
              <a:rPr lang="fr-FR" dirty="0"/>
              <a:t>Politique FIFO avec </a:t>
            </a:r>
            <a:r>
              <a:rPr lang="fr-FR" dirty="0" smtClean="0"/>
              <a:t>priorités : Chaque </a:t>
            </a:r>
            <a:r>
              <a:rPr lang="fr-FR" dirty="0"/>
              <a:t>entité a une </a:t>
            </a:r>
            <a:r>
              <a:rPr lang="fr-FR" dirty="0" smtClean="0"/>
              <a:t>priorité + Une </a:t>
            </a:r>
            <a:r>
              <a:rPr lang="fr-FR" dirty="0"/>
              <a:t>file FIFO par niveau de </a:t>
            </a:r>
            <a:r>
              <a:rPr lang="fr-FR" dirty="0" smtClean="0"/>
              <a:t>priorité</a:t>
            </a:r>
          </a:p>
          <a:p>
            <a:r>
              <a:rPr lang="fr-FR" dirty="0" smtClean="0"/>
              <a:t>	Famine </a:t>
            </a:r>
            <a:r>
              <a:rPr lang="fr-FR" dirty="0"/>
              <a:t>pour entités de faible priorité</a:t>
            </a:r>
          </a:p>
        </p:txBody>
      </p:sp>
    </p:spTree>
    <p:extLst>
      <p:ext uri="{BB962C8B-B14F-4D97-AF65-F5344CB8AC3E}">
        <p14:creationId xmlns:p14="http://schemas.microsoft.com/office/powerpoint/2010/main" val="852592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Avec réquisition</a:t>
            </a:r>
            <a:endParaRPr lang="fr-FR" dirty="0"/>
          </a:p>
        </p:txBody>
      </p:sp>
      <p:sp>
        <p:nvSpPr>
          <p:cNvPr id="3" name="Espace réservé du contenu 2"/>
          <p:cNvSpPr>
            <a:spLocks noGrp="1"/>
          </p:cNvSpPr>
          <p:nvPr>
            <p:ph idx="1"/>
          </p:nvPr>
        </p:nvSpPr>
        <p:spPr>
          <a:xfrm>
            <a:off x="1484311" y="2438400"/>
            <a:ext cx="10018713" cy="3725918"/>
          </a:xfrm>
        </p:spPr>
        <p:txBody>
          <a:bodyPr>
            <a:normAutofit/>
          </a:bodyPr>
          <a:lstStyle/>
          <a:p>
            <a:r>
              <a:rPr lang="fr-FR" dirty="0"/>
              <a:t>Politiques sans réquisition mal adaptées voire </a:t>
            </a:r>
            <a:r>
              <a:rPr lang="fr-FR" dirty="0" smtClean="0"/>
              <a:t>inadaptées à certaines activités : temps réel, Interactivité</a:t>
            </a:r>
          </a:p>
          <a:p>
            <a:r>
              <a:rPr lang="fr-FR" dirty="0"/>
              <a:t>Réquisition :</a:t>
            </a:r>
          </a:p>
          <a:p>
            <a:pPr lvl="1"/>
            <a:r>
              <a:rPr lang="fr-FR" dirty="0"/>
              <a:t>Forcer le partage du temps </a:t>
            </a:r>
            <a:r>
              <a:rPr lang="fr-FR" dirty="0" smtClean="0"/>
              <a:t>d’utilisation. Fournir </a:t>
            </a:r>
            <a:r>
              <a:rPr lang="fr-FR" dirty="0"/>
              <a:t>à l’une quelconque des </a:t>
            </a:r>
            <a:r>
              <a:rPr lang="fr-FR" dirty="0" smtClean="0"/>
              <a:t>n entités </a:t>
            </a:r>
            <a:r>
              <a:rPr lang="fr-FR" dirty="0"/>
              <a:t>en attente, </a:t>
            </a:r>
            <a:r>
              <a:rPr lang="fr-FR" dirty="0" smtClean="0"/>
              <a:t>1/n </a:t>
            </a:r>
            <a:r>
              <a:rPr lang="fr-FR" dirty="0" err="1" smtClean="0"/>
              <a:t>ème</a:t>
            </a:r>
            <a:r>
              <a:rPr lang="fr-FR" dirty="0" smtClean="0"/>
              <a:t> </a:t>
            </a:r>
            <a:r>
              <a:rPr lang="fr-FR" dirty="0"/>
              <a:t>du temps d’utilisation de la ressource</a:t>
            </a:r>
          </a:p>
          <a:p>
            <a:pPr lvl="1"/>
            <a:r>
              <a:rPr lang="fr-FR" dirty="0" smtClean="0"/>
              <a:t>Engendre d’autres problèmes : si le </a:t>
            </a:r>
            <a:r>
              <a:rPr lang="fr-FR" dirty="0"/>
              <a:t>détenteur de la ressource </a:t>
            </a:r>
            <a:r>
              <a:rPr lang="fr-FR" dirty="0" smtClean="0"/>
              <a:t>est interrompu </a:t>
            </a:r>
            <a:r>
              <a:rPr lang="fr-FR" dirty="0"/>
              <a:t>avant d’avoir </a:t>
            </a:r>
            <a:r>
              <a:rPr lang="fr-FR" dirty="0" smtClean="0"/>
              <a:t>terminé  et que le </a:t>
            </a:r>
            <a:r>
              <a:rPr lang="fr-FR" dirty="0"/>
              <a:t>nouveau/futur élu demande à son tour l’exécution de la même fonction </a:t>
            </a:r>
            <a:r>
              <a:rPr lang="fr-FR" dirty="0" smtClean="0"/>
              <a:t> (ex : Réutilisation </a:t>
            </a:r>
            <a:r>
              <a:rPr lang="fr-FR" dirty="0"/>
              <a:t>d’une même variable globale / Insertion non terminée dans une liste chaînée </a:t>
            </a:r>
            <a:r>
              <a:rPr lang="fr-FR" dirty="0" smtClean="0"/>
              <a:t>)</a:t>
            </a:r>
            <a:endParaRPr lang="fr-FR" dirty="0"/>
          </a:p>
          <a:p>
            <a:pPr lvl="1"/>
            <a:endParaRPr lang="fr-FR" dirty="0"/>
          </a:p>
          <a:p>
            <a:pPr marL="0" indent="0">
              <a:buNone/>
            </a:pPr>
            <a:endParaRPr lang="fr-FR" dirty="0"/>
          </a:p>
        </p:txBody>
      </p:sp>
    </p:spTree>
    <p:extLst>
      <p:ext uri="{BB962C8B-B14F-4D97-AF65-F5344CB8AC3E}">
        <p14:creationId xmlns:p14="http://schemas.microsoft.com/office/powerpoint/2010/main" val="4179152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Politique d’ordonnancement préemptif</a:t>
            </a:r>
          </a:p>
        </p:txBody>
      </p:sp>
      <p:sp>
        <p:nvSpPr>
          <p:cNvPr id="3" name="Espace réservé du contenu 2"/>
          <p:cNvSpPr>
            <a:spLocks noGrp="1"/>
          </p:cNvSpPr>
          <p:nvPr>
            <p:ph idx="1"/>
          </p:nvPr>
        </p:nvSpPr>
        <p:spPr/>
        <p:txBody>
          <a:bodyPr>
            <a:normAutofit/>
          </a:bodyPr>
          <a:lstStyle/>
          <a:p>
            <a:r>
              <a:rPr lang="fr-FR" dirty="0" smtClean="0"/>
              <a:t>Ajustement </a:t>
            </a:r>
            <a:r>
              <a:rPr lang="fr-FR" dirty="0"/>
              <a:t>dynamique des priorités </a:t>
            </a:r>
          </a:p>
          <a:p>
            <a:pPr lvl="1"/>
            <a:r>
              <a:rPr lang="fr-FR" dirty="0"/>
              <a:t>Plus une entité attend longtemps, plus sa priorité </a:t>
            </a:r>
            <a:r>
              <a:rPr lang="fr-FR" dirty="0" smtClean="0"/>
              <a:t>augmente</a:t>
            </a:r>
            <a:endParaRPr lang="fr-FR" dirty="0"/>
          </a:p>
          <a:p>
            <a:pPr lvl="1"/>
            <a:r>
              <a:rPr lang="fr-FR" dirty="0"/>
              <a:t>Lorsqu’une entité obtient (enfin) la ressource, sa </a:t>
            </a:r>
            <a:r>
              <a:rPr lang="fr-FR" dirty="0" smtClean="0"/>
              <a:t>priorité redescend </a:t>
            </a:r>
            <a:r>
              <a:rPr lang="fr-FR" dirty="0"/>
              <a:t>au niveau </a:t>
            </a:r>
            <a:r>
              <a:rPr lang="fr-FR" dirty="0" smtClean="0"/>
              <a:t>initial</a:t>
            </a:r>
            <a:endParaRPr lang="fr-FR" dirty="0"/>
          </a:p>
          <a:p>
            <a:pPr lvl="1"/>
            <a:endParaRPr lang="fr-FR" dirty="0"/>
          </a:p>
          <a:p>
            <a:endParaRPr lang="fr-FR" dirty="0"/>
          </a:p>
        </p:txBody>
      </p:sp>
    </p:spTree>
    <p:extLst>
      <p:ext uri="{BB962C8B-B14F-4D97-AF65-F5344CB8AC3E}">
        <p14:creationId xmlns:p14="http://schemas.microsoft.com/office/powerpoint/2010/main" val="369534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6899" y="299114"/>
            <a:ext cx="4788182" cy="1004888"/>
          </a:xfrm>
        </p:spPr>
        <p:txBody>
          <a:bodyPr/>
          <a:lstStyle/>
          <a:p>
            <a:r>
              <a:rPr lang="fr-FR" dirty="0" smtClean="0"/>
              <a:t>Rôles</a:t>
            </a:r>
            <a:endParaRPr lang="fr-FR" dirty="0"/>
          </a:p>
        </p:txBody>
      </p:sp>
      <p:sp>
        <p:nvSpPr>
          <p:cNvPr id="3" name="Espace réservé du contenu 2"/>
          <p:cNvSpPr>
            <a:spLocks noGrp="1"/>
          </p:cNvSpPr>
          <p:nvPr>
            <p:ph idx="1"/>
          </p:nvPr>
        </p:nvSpPr>
        <p:spPr>
          <a:xfrm>
            <a:off x="1364566" y="1690688"/>
            <a:ext cx="6916722" cy="4486275"/>
          </a:xfrm>
        </p:spPr>
        <p:txBody>
          <a:bodyPr>
            <a:normAutofit/>
          </a:bodyPr>
          <a:lstStyle/>
          <a:p>
            <a:r>
              <a:rPr lang="fr-FR" dirty="0" smtClean="0"/>
              <a:t>Dans un ordinateur, le système d'exploitation </a:t>
            </a:r>
          </a:p>
          <a:p>
            <a:pPr lvl="1"/>
            <a:r>
              <a:rPr lang="fr-FR" dirty="0" smtClean="0"/>
              <a:t>gère le ou les processeurs ainsi que la mémoire.</a:t>
            </a:r>
          </a:p>
          <a:p>
            <a:pPr lvl="1"/>
            <a:r>
              <a:rPr lang="fr-FR" dirty="0" smtClean="0"/>
              <a:t>l'interface </a:t>
            </a:r>
            <a:r>
              <a:rPr lang="fr-FR" dirty="0"/>
              <a:t>avec </a:t>
            </a:r>
            <a:r>
              <a:rPr lang="fr-FR" dirty="0" smtClean="0"/>
              <a:t>l'utilisateur</a:t>
            </a:r>
            <a:endParaRPr lang="fr-FR" dirty="0"/>
          </a:p>
          <a:p>
            <a:pPr lvl="1"/>
            <a:r>
              <a:rPr lang="fr-FR" dirty="0" smtClean="0"/>
              <a:t>Il fait fonctionner les périphériques (clavier, souris, surface tactile, écran, disque dur, lecteur de DVD, lecteur de cartes mémoire...). </a:t>
            </a:r>
          </a:p>
          <a:p>
            <a:pPr lvl="1"/>
            <a:r>
              <a:rPr lang="fr-FR" dirty="0" smtClean="0"/>
              <a:t>Gère les fichiers et les accès</a:t>
            </a:r>
          </a:p>
          <a:p>
            <a:r>
              <a:rPr lang="fr-FR" sz="1800" dirty="0" smtClean="0"/>
              <a:t>Dans un </a:t>
            </a:r>
            <a:r>
              <a:rPr lang="fr-FR" sz="1800" dirty="0" smtClean="0">
                <a:hlinkClick r:id="rId2" tooltip="Comment un appareil photo capture-t-il les images ?"/>
              </a:rPr>
              <a:t>appareil photo</a:t>
            </a:r>
            <a:r>
              <a:rPr lang="fr-FR" sz="1800" dirty="0" smtClean="0"/>
              <a:t>, il fait fonctionner les différents mécanismes, gère l'affichage de l'écran et détecte les actions de l'utilisateur. Etc.</a:t>
            </a:r>
          </a:p>
        </p:txBody>
      </p:sp>
      <p:pic>
        <p:nvPicPr>
          <p:cNvPr id="4" name="Image 3"/>
          <p:cNvPicPr>
            <a:picLocks noChangeAspect="1"/>
          </p:cNvPicPr>
          <p:nvPr/>
        </p:nvPicPr>
        <p:blipFill>
          <a:blip r:embed="rId3"/>
          <a:stretch>
            <a:fillRect/>
          </a:stretch>
        </p:blipFill>
        <p:spPr>
          <a:xfrm>
            <a:off x="8907822" y="1297243"/>
            <a:ext cx="2944623" cy="4365114"/>
          </a:xfrm>
          <a:prstGeom prst="rect">
            <a:avLst/>
          </a:prstGeom>
        </p:spPr>
      </p:pic>
      <p:sp>
        <p:nvSpPr>
          <p:cNvPr id="5" name="ZoneTexte 4"/>
          <p:cNvSpPr txBox="1"/>
          <p:nvPr/>
        </p:nvSpPr>
        <p:spPr>
          <a:xfrm>
            <a:off x="4390990" y="6127217"/>
            <a:ext cx="7461455" cy="369332"/>
          </a:xfrm>
          <a:prstGeom prst="rect">
            <a:avLst/>
          </a:prstGeom>
          <a:noFill/>
        </p:spPr>
        <p:txBody>
          <a:bodyPr wrap="square" rtlCol="0">
            <a:spAutoFit/>
          </a:bodyPr>
          <a:lstStyle/>
          <a:p>
            <a:r>
              <a:rPr lang="fr-FR" dirty="0" smtClean="0">
                <a:effectLst>
                  <a:outerShdw blurRad="38100" dist="38100" dir="2700000" algn="tl">
                    <a:srgbClr val="000000">
                      <a:alpha val="43137"/>
                    </a:srgbClr>
                  </a:outerShdw>
                </a:effectLst>
              </a:rPr>
              <a:t>Il est stocké pour partie en mémoire centrale en partie sur le disque dur</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9366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Garantir</a:t>
            </a:r>
            <a:endParaRPr lang="fr-FR" dirty="0"/>
          </a:p>
        </p:txBody>
      </p:sp>
      <p:sp>
        <p:nvSpPr>
          <p:cNvPr id="3" name="Espace réservé du contenu 2"/>
          <p:cNvSpPr>
            <a:spLocks noGrp="1"/>
          </p:cNvSpPr>
          <p:nvPr>
            <p:ph idx="1"/>
          </p:nvPr>
        </p:nvSpPr>
        <p:spPr/>
        <p:txBody>
          <a:bodyPr>
            <a:normAutofit/>
          </a:bodyPr>
          <a:lstStyle/>
          <a:p>
            <a:r>
              <a:rPr lang="fr-FR" dirty="0"/>
              <a:t>Sécurité : intégrité, contrôle des accès, </a:t>
            </a:r>
            <a:r>
              <a:rPr lang="fr-FR" dirty="0" smtClean="0"/>
              <a:t>confidentialité</a:t>
            </a:r>
            <a:r>
              <a:rPr lang="fr-FR" dirty="0"/>
              <a:t>...</a:t>
            </a:r>
          </a:p>
          <a:p>
            <a:r>
              <a:rPr lang="fr-FR" dirty="0" smtClean="0"/>
              <a:t>Fiabilité </a:t>
            </a:r>
            <a:r>
              <a:rPr lang="fr-FR" dirty="0"/>
              <a:t>: degré de satisfaction des utilisateurs même dans des </a:t>
            </a:r>
            <a:r>
              <a:rPr lang="fr-FR" dirty="0" smtClean="0"/>
              <a:t>conditions ‘hostiles’ </a:t>
            </a:r>
            <a:r>
              <a:rPr lang="fr-FR" dirty="0"/>
              <a:t>et imprévues</a:t>
            </a:r>
          </a:p>
          <a:p>
            <a:r>
              <a:rPr lang="fr-FR" dirty="0" smtClean="0"/>
              <a:t>Efficacité </a:t>
            </a:r>
            <a:r>
              <a:rPr lang="fr-FR" dirty="0"/>
              <a:t>: performances du système</a:t>
            </a:r>
          </a:p>
          <a:p>
            <a:r>
              <a:rPr lang="fr-FR" dirty="0" smtClean="0"/>
              <a:t>Optimisations </a:t>
            </a:r>
            <a:r>
              <a:rPr lang="fr-FR" dirty="0"/>
              <a:t>pour éviter tout surcoût </a:t>
            </a:r>
            <a:r>
              <a:rPr lang="fr-FR" dirty="0" smtClean="0"/>
              <a:t>en </a:t>
            </a:r>
            <a:r>
              <a:rPr lang="fr-FR" dirty="0"/>
              <a:t>terme de temps et </a:t>
            </a:r>
            <a:r>
              <a:rPr lang="fr-FR" dirty="0" smtClean="0"/>
              <a:t>place consommés </a:t>
            </a:r>
            <a:r>
              <a:rPr lang="fr-FR" dirty="0"/>
              <a:t>par le système au détriment de l'application</a:t>
            </a:r>
          </a:p>
          <a:p>
            <a:endParaRPr lang="fr-FR" dirty="0"/>
          </a:p>
        </p:txBody>
      </p:sp>
    </p:spTree>
    <p:extLst>
      <p:ext uri="{BB962C8B-B14F-4D97-AF65-F5344CB8AC3E}">
        <p14:creationId xmlns:p14="http://schemas.microsoft.com/office/powerpoint/2010/main" val="428050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2453" y="548237"/>
            <a:ext cx="6070040" cy="814276"/>
          </a:xfrm>
        </p:spPr>
        <p:txBody>
          <a:bodyPr/>
          <a:lstStyle/>
          <a:p>
            <a:r>
              <a:rPr lang="fr-FR" dirty="0" smtClean="0"/>
              <a:t>Concepts</a:t>
            </a:r>
            <a:endParaRPr lang="fr-FR" dirty="0"/>
          </a:p>
        </p:txBody>
      </p:sp>
      <p:sp>
        <p:nvSpPr>
          <p:cNvPr id="3" name="Espace réservé du contenu 2"/>
          <p:cNvSpPr>
            <a:spLocks noGrp="1"/>
          </p:cNvSpPr>
          <p:nvPr>
            <p:ph idx="1"/>
          </p:nvPr>
        </p:nvSpPr>
        <p:spPr>
          <a:xfrm>
            <a:off x="1427352" y="1693197"/>
            <a:ext cx="6344608" cy="4402218"/>
          </a:xfrm>
        </p:spPr>
        <p:txBody>
          <a:bodyPr>
            <a:normAutofit lnSpcReduction="10000"/>
          </a:bodyPr>
          <a:lstStyle/>
          <a:p>
            <a:r>
              <a:rPr lang="fr-FR" dirty="0" smtClean="0"/>
              <a:t>Le SE est une machine virtuelle qui offre une interface à l’utilisateur qui n’a pas besoin de connaitre le fonctionnement réel de la machine,</a:t>
            </a:r>
          </a:p>
          <a:p>
            <a:endParaRPr lang="fr-FR" dirty="0"/>
          </a:p>
          <a:p>
            <a:pPr marL="0" indent="0">
              <a:buNone/>
            </a:pPr>
            <a:endParaRPr lang="fr-FR" dirty="0" smtClean="0"/>
          </a:p>
          <a:p>
            <a:r>
              <a:rPr lang="fr-FR" dirty="0" smtClean="0"/>
              <a:t>Au SE sont liés les concepts de </a:t>
            </a:r>
          </a:p>
          <a:p>
            <a:pPr lvl="1"/>
            <a:r>
              <a:rPr lang="fr-FR" dirty="0" smtClean="0"/>
              <a:t>Variables = valeurs stockées quelque part</a:t>
            </a:r>
          </a:p>
          <a:p>
            <a:pPr lvl="1"/>
            <a:r>
              <a:rPr lang="fr-FR" dirty="0" smtClean="0"/>
              <a:t>Fichiers : abstraction du stockage des données</a:t>
            </a:r>
          </a:p>
          <a:p>
            <a:pPr lvl="1"/>
            <a:r>
              <a:rPr lang="fr-FR" dirty="0" smtClean="0"/>
              <a:t>Processus : programme en cours d’</a:t>
            </a:r>
            <a:r>
              <a:rPr lang="fr-FR" dirty="0" err="1" smtClean="0"/>
              <a:t>execution</a:t>
            </a:r>
            <a:endParaRPr lang="fr-FR" dirty="0" smtClean="0"/>
          </a:p>
          <a:p>
            <a:endParaRPr lang="fr-FR" dirty="0"/>
          </a:p>
        </p:txBody>
      </p:sp>
      <p:sp>
        <p:nvSpPr>
          <p:cNvPr id="4" name="Rectangle à coins arrondis 3"/>
          <p:cNvSpPr/>
          <p:nvPr/>
        </p:nvSpPr>
        <p:spPr>
          <a:xfrm>
            <a:off x="1831389" y="3163271"/>
            <a:ext cx="3173161" cy="431116"/>
          </a:xfrm>
          <a:prstGeom prst="wedgeRoundRectCallout">
            <a:avLst>
              <a:gd name="adj1" fmla="val 49623"/>
              <a:gd name="adj2" fmla="val -247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Sauf si il est en SIO ;-)</a:t>
            </a:r>
            <a:endParaRPr lang="fr-FR" dirty="0"/>
          </a:p>
        </p:txBody>
      </p:sp>
      <p:pic>
        <p:nvPicPr>
          <p:cNvPr id="5" name="Image 4"/>
          <p:cNvPicPr>
            <a:picLocks noChangeAspect="1"/>
          </p:cNvPicPr>
          <p:nvPr/>
        </p:nvPicPr>
        <p:blipFill rotWithShape="1">
          <a:blip r:embed="rId2"/>
          <a:srcRect r="38968"/>
          <a:stretch/>
        </p:blipFill>
        <p:spPr>
          <a:xfrm>
            <a:off x="8078774" y="4389120"/>
            <a:ext cx="3580594" cy="2328203"/>
          </a:xfrm>
          <a:prstGeom prst="rect">
            <a:avLst/>
          </a:prstGeom>
        </p:spPr>
      </p:pic>
      <p:pic>
        <p:nvPicPr>
          <p:cNvPr id="6" name="Image 5"/>
          <p:cNvPicPr>
            <a:picLocks noChangeAspect="1"/>
          </p:cNvPicPr>
          <p:nvPr/>
        </p:nvPicPr>
        <p:blipFill>
          <a:blip r:embed="rId3"/>
          <a:stretch>
            <a:fillRect/>
          </a:stretch>
        </p:blipFill>
        <p:spPr>
          <a:xfrm>
            <a:off x="7984598" y="1693197"/>
            <a:ext cx="3768947" cy="2189579"/>
          </a:xfrm>
          <a:prstGeom prst="rect">
            <a:avLst/>
          </a:prstGeom>
        </p:spPr>
      </p:pic>
      <p:sp>
        <p:nvSpPr>
          <p:cNvPr id="7" name="ZoneTexte 6"/>
          <p:cNvSpPr txBox="1"/>
          <p:nvPr/>
        </p:nvSpPr>
        <p:spPr>
          <a:xfrm>
            <a:off x="8159846" y="1227003"/>
            <a:ext cx="341845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fr-FR" dirty="0" smtClean="0"/>
              <a:t>Particularité de la virtualisation</a:t>
            </a:r>
            <a:endParaRPr lang="fr-FR" dirty="0"/>
          </a:p>
        </p:txBody>
      </p:sp>
    </p:spTree>
    <p:extLst>
      <p:ext uri="{BB962C8B-B14F-4D97-AF65-F5344CB8AC3E}">
        <p14:creationId xmlns:p14="http://schemas.microsoft.com/office/powerpoint/2010/main" val="233390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4686" y="301816"/>
            <a:ext cx="5218338" cy="893459"/>
          </a:xfrm>
        </p:spPr>
        <p:txBody>
          <a:bodyPr/>
          <a:lstStyle/>
          <a:p>
            <a:r>
              <a:rPr lang="fr-FR" dirty="0"/>
              <a:t>Types de systèmes</a:t>
            </a:r>
          </a:p>
        </p:txBody>
      </p:sp>
      <p:sp>
        <p:nvSpPr>
          <p:cNvPr id="3" name="Espace réservé du contenu 2"/>
          <p:cNvSpPr>
            <a:spLocks noGrp="1"/>
          </p:cNvSpPr>
          <p:nvPr>
            <p:ph sz="half" idx="1"/>
          </p:nvPr>
        </p:nvSpPr>
        <p:spPr>
          <a:xfrm>
            <a:off x="1072730" y="2399134"/>
            <a:ext cx="4895055" cy="3124201"/>
          </a:xfrm>
        </p:spPr>
        <p:txBody>
          <a:bodyPr>
            <a:normAutofit fontScale="62500" lnSpcReduction="20000"/>
          </a:bodyPr>
          <a:lstStyle/>
          <a:p>
            <a:r>
              <a:rPr lang="fr-FR" dirty="0" smtClean="0"/>
              <a:t>Systèmes d’exploitation pour ordinateurs </a:t>
            </a:r>
          </a:p>
          <a:p>
            <a:pPr lvl="1"/>
            <a:r>
              <a:rPr lang="fr-FR" dirty="0" smtClean="0"/>
              <a:t>Windows</a:t>
            </a:r>
          </a:p>
          <a:p>
            <a:pPr lvl="1"/>
            <a:r>
              <a:rPr lang="fr-FR" dirty="0" err="1" smtClean="0"/>
              <a:t>MacOS</a:t>
            </a:r>
            <a:endParaRPr lang="fr-FR" dirty="0" smtClean="0"/>
          </a:p>
          <a:p>
            <a:pPr lvl="1"/>
            <a:r>
              <a:rPr lang="fr-FR" dirty="0" smtClean="0"/>
              <a:t>Linux</a:t>
            </a:r>
          </a:p>
          <a:p>
            <a:r>
              <a:rPr lang="fr-FR" dirty="0" smtClean="0"/>
              <a:t>Systèmes d’exploitation pour serveurs</a:t>
            </a:r>
          </a:p>
          <a:p>
            <a:pPr lvl="1"/>
            <a:r>
              <a:rPr lang="fr-FR" dirty="0" smtClean="0"/>
              <a:t>Linux</a:t>
            </a:r>
          </a:p>
          <a:p>
            <a:pPr lvl="1"/>
            <a:r>
              <a:rPr lang="fr-FR" dirty="0" smtClean="0"/>
              <a:t>Windows serveur</a:t>
            </a:r>
          </a:p>
          <a:p>
            <a:r>
              <a:rPr lang="fr-FR" dirty="0" smtClean="0"/>
              <a:t>Systèmes pour smartphones et tablettes</a:t>
            </a:r>
          </a:p>
          <a:p>
            <a:pPr lvl="1"/>
            <a:r>
              <a:rPr lang="fr-FR" dirty="0" smtClean="0"/>
              <a:t>Ios</a:t>
            </a:r>
          </a:p>
          <a:p>
            <a:pPr lvl="1"/>
            <a:r>
              <a:rPr lang="fr-FR" dirty="0" smtClean="0"/>
              <a:t>Android</a:t>
            </a:r>
          </a:p>
          <a:p>
            <a:pPr lvl="1"/>
            <a:r>
              <a:rPr lang="fr-FR" dirty="0" smtClean="0"/>
              <a:t>Windows phone</a:t>
            </a:r>
          </a:p>
          <a:p>
            <a:r>
              <a:rPr lang="fr-FR" dirty="0"/>
              <a:t>Systèmes d’exploitation pour routeur </a:t>
            </a:r>
          </a:p>
          <a:p>
            <a:pPr lvl="1"/>
            <a:r>
              <a:rPr lang="fr-FR" dirty="0"/>
              <a:t>Cisco : Ios</a:t>
            </a:r>
          </a:p>
          <a:p>
            <a:endParaRPr lang="fr-FR" dirty="0"/>
          </a:p>
        </p:txBody>
      </p:sp>
      <p:sp>
        <p:nvSpPr>
          <p:cNvPr id="4" name="Espace réservé du contenu 3"/>
          <p:cNvSpPr>
            <a:spLocks noGrp="1"/>
          </p:cNvSpPr>
          <p:nvPr>
            <p:ph sz="half" idx="2"/>
          </p:nvPr>
        </p:nvSpPr>
        <p:spPr>
          <a:xfrm>
            <a:off x="6554963" y="1381887"/>
            <a:ext cx="4895056" cy="1701124"/>
          </a:xfrm>
        </p:spPr>
        <p:txBody>
          <a:bodyPr>
            <a:normAutofit fontScale="62500" lnSpcReduction="20000"/>
          </a:bodyPr>
          <a:lstStyle/>
          <a:p>
            <a:r>
              <a:rPr lang="fr-FR" dirty="0" smtClean="0"/>
              <a:t>Système embarqué </a:t>
            </a:r>
          </a:p>
          <a:p>
            <a:pPr lvl="1"/>
            <a:r>
              <a:rPr lang="fr-FR" dirty="0" smtClean="0"/>
              <a:t>système électronique et informatique autonome qui est dédié à une tâche particulière </a:t>
            </a:r>
          </a:p>
          <a:p>
            <a:pPr lvl="1"/>
            <a:r>
              <a:rPr lang="fr-FR" dirty="0" smtClean="0"/>
              <a:t>Ce ne sont pas des PC, mais des architectures similaires (x86) basse consommation</a:t>
            </a:r>
            <a:endParaRPr lang="fr-FR" dirty="0"/>
          </a:p>
          <a:p>
            <a:pPr lvl="3"/>
            <a:endParaRPr lang="fr-FR" dirty="0"/>
          </a:p>
          <a:p>
            <a:endParaRPr lang="fr-FR" dirty="0"/>
          </a:p>
        </p:txBody>
      </p:sp>
      <p:sp>
        <p:nvSpPr>
          <p:cNvPr id="5" name="ZoneTexte 4"/>
          <p:cNvSpPr txBox="1"/>
          <p:nvPr/>
        </p:nvSpPr>
        <p:spPr>
          <a:xfrm>
            <a:off x="412257" y="5791200"/>
            <a:ext cx="7880406" cy="923330"/>
          </a:xfrm>
          <a:prstGeom prst="rect">
            <a:avLst/>
          </a:prstGeom>
          <a:solidFill>
            <a:schemeClr val="accent1"/>
          </a:solidFill>
        </p:spPr>
        <p:txBody>
          <a:bodyPr wrap="square" rtlCol="0">
            <a:spAutoFit/>
          </a:bodyPr>
          <a:lstStyle/>
          <a:p>
            <a:r>
              <a:rPr lang="fr-FR" dirty="0" smtClean="0"/>
              <a:t>En 2004:</a:t>
            </a:r>
          </a:p>
          <a:p>
            <a:r>
              <a:rPr lang="fr-FR" dirty="0" smtClean="0"/>
              <a:t> 14 milliards de processeurs pour l’embarqué (micro-processeur, </a:t>
            </a:r>
            <a:r>
              <a:rPr lang="fr-FR" dirty="0" err="1" smtClean="0"/>
              <a:t>micro-contrôleur</a:t>
            </a:r>
            <a:r>
              <a:rPr lang="fr-FR" dirty="0" smtClean="0"/>
              <a:t>)</a:t>
            </a:r>
          </a:p>
          <a:p>
            <a:r>
              <a:rPr lang="fr-FR" dirty="0" smtClean="0"/>
              <a:t>260 millions de processeurs PC</a:t>
            </a:r>
            <a:endParaRPr lang="fr-FR" dirty="0"/>
          </a:p>
        </p:txBody>
      </p:sp>
      <p:pic>
        <p:nvPicPr>
          <p:cNvPr id="7" name="Image 6"/>
          <p:cNvPicPr>
            <a:picLocks noChangeAspect="1"/>
          </p:cNvPicPr>
          <p:nvPr/>
        </p:nvPicPr>
        <p:blipFill>
          <a:blip r:embed="rId2"/>
          <a:stretch>
            <a:fillRect/>
          </a:stretch>
        </p:blipFill>
        <p:spPr>
          <a:xfrm>
            <a:off x="5850790" y="2682564"/>
            <a:ext cx="3545861" cy="1907925"/>
          </a:xfrm>
          <a:prstGeom prst="rect">
            <a:avLst/>
          </a:prstGeom>
        </p:spPr>
      </p:pic>
      <p:pic>
        <p:nvPicPr>
          <p:cNvPr id="6" name="Image 5"/>
          <p:cNvPicPr>
            <a:picLocks noChangeAspect="1"/>
          </p:cNvPicPr>
          <p:nvPr/>
        </p:nvPicPr>
        <p:blipFill>
          <a:blip r:embed="rId3"/>
          <a:stretch>
            <a:fillRect/>
          </a:stretch>
        </p:blipFill>
        <p:spPr>
          <a:xfrm>
            <a:off x="8723568" y="4264318"/>
            <a:ext cx="3184930" cy="1649050"/>
          </a:xfrm>
          <a:prstGeom prst="rect">
            <a:avLst/>
          </a:prstGeom>
        </p:spPr>
      </p:pic>
      <p:sp>
        <p:nvSpPr>
          <p:cNvPr id="8" name="Espace réservé du contenu 2"/>
          <p:cNvSpPr txBox="1">
            <a:spLocks/>
          </p:cNvSpPr>
          <p:nvPr/>
        </p:nvSpPr>
        <p:spPr>
          <a:xfrm>
            <a:off x="1781970" y="557198"/>
            <a:ext cx="4324457" cy="119252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40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r>
              <a:rPr lang="fr-FR" dirty="0" smtClean="0"/>
              <a:t>Un système d'exploitation est composé d'une large palette de programmes dépendant de l’usage :</a:t>
            </a:r>
          </a:p>
          <a:p>
            <a:pPr lvl="1"/>
            <a:r>
              <a:rPr lang="fr-FR" dirty="0" smtClean="0">
                <a:hlinkClick r:id="rId4" tooltip="Ordinateur personnel"/>
              </a:rPr>
              <a:t>ordinateur personnel</a:t>
            </a:r>
            <a:r>
              <a:rPr lang="fr-FR" dirty="0" smtClean="0"/>
              <a:t> ou une </a:t>
            </a:r>
            <a:r>
              <a:rPr lang="fr-FR" dirty="0" smtClean="0">
                <a:hlinkClick r:id="rId5" tooltip="Console de jeu vidéo"/>
              </a:rPr>
              <a:t>console de jeu vidéo</a:t>
            </a:r>
            <a:r>
              <a:rPr lang="fr-FR" dirty="0" smtClean="0"/>
              <a:t> : l'interface graphique raffinée et ergonomique. </a:t>
            </a:r>
          </a:p>
          <a:p>
            <a:pPr lvl="1"/>
            <a:r>
              <a:rPr lang="fr-FR" dirty="0" smtClean="0">
                <a:hlinkClick r:id="rId6" tooltip="Serveur (informatique)"/>
              </a:rPr>
              <a:t>Serveur</a:t>
            </a:r>
            <a:r>
              <a:rPr lang="fr-FR" dirty="0" smtClean="0"/>
              <a:t> : une large palette de protocoles et de pilotes pour du matériel réseau, sera </a:t>
            </a:r>
            <a:r>
              <a:rPr lang="fr-FR" dirty="0" err="1" smtClean="0"/>
              <a:t>multi-tâches</a:t>
            </a:r>
            <a:r>
              <a:rPr lang="fr-FR" dirty="0" smtClean="0"/>
              <a:t> et muni de contrôles d'accès. </a:t>
            </a:r>
          </a:p>
          <a:p>
            <a:pPr lvl="1"/>
            <a:r>
              <a:rPr lang="fr-FR" dirty="0" smtClean="0"/>
              <a:t>nombre de pilotes restreint au minimum et système d'exploitation prévu pour être enregistré sur une mémoire morte s'il est destiné à du matériel sans interface</a:t>
            </a:r>
          </a:p>
          <a:p>
            <a:endParaRPr lang="fr-FR" dirty="0"/>
          </a:p>
        </p:txBody>
      </p:sp>
    </p:spTree>
    <p:extLst>
      <p:ext uri="{BB962C8B-B14F-4D97-AF65-F5344CB8AC3E}">
        <p14:creationId xmlns:p14="http://schemas.microsoft.com/office/powerpoint/2010/main" val="271492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Composition</a:t>
            </a:r>
            <a:endParaRPr lang="fr-FR" dirty="0"/>
          </a:p>
        </p:txBody>
      </p:sp>
      <p:pic>
        <p:nvPicPr>
          <p:cNvPr id="5" name="Espace réservé du contenu 4"/>
          <p:cNvPicPr>
            <a:picLocks noGrp="1" noChangeAspect="1"/>
          </p:cNvPicPr>
          <p:nvPr>
            <p:ph idx="1"/>
          </p:nvPr>
        </p:nvPicPr>
        <p:blipFill>
          <a:blip r:embed="rId2"/>
          <a:stretch>
            <a:fillRect/>
          </a:stretch>
        </p:blipFill>
        <p:spPr>
          <a:xfrm>
            <a:off x="1184322" y="1734671"/>
            <a:ext cx="3124200" cy="3124200"/>
          </a:xfrm>
          <a:prstGeom prst="rect">
            <a:avLst/>
          </a:prstGeom>
        </p:spPr>
      </p:pic>
      <p:sp>
        <p:nvSpPr>
          <p:cNvPr id="6" name="Rectangle 5"/>
          <p:cNvSpPr/>
          <p:nvPr/>
        </p:nvSpPr>
        <p:spPr>
          <a:xfrm>
            <a:off x="4756317" y="5378822"/>
            <a:ext cx="6436658" cy="1311089"/>
          </a:xfrm>
          <a:prstGeom prst="wedgeRectCallout">
            <a:avLst>
              <a:gd name="adj1" fmla="val -77279"/>
              <a:gd name="adj2" fmla="val -1004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Noyau :</a:t>
            </a:r>
          </a:p>
          <a:p>
            <a:pPr algn="ctr"/>
            <a:r>
              <a:rPr lang="fr-FR" dirty="0" smtClean="0"/>
              <a:t>communication </a:t>
            </a:r>
            <a:r>
              <a:rPr lang="fr-FR" dirty="0"/>
              <a:t>entre les logiciels et le matériel ;</a:t>
            </a:r>
            <a:br>
              <a:rPr lang="fr-FR" dirty="0"/>
            </a:br>
            <a:r>
              <a:rPr lang="fr-FR" dirty="0" smtClean="0"/>
              <a:t>gestion </a:t>
            </a:r>
            <a:r>
              <a:rPr lang="fr-FR" dirty="0"/>
              <a:t>des divers logiciels (tâches) d’une machine (lancement des programmes, ordonnancement…) </a:t>
            </a:r>
          </a:p>
          <a:p>
            <a:pPr algn="ctr"/>
            <a:r>
              <a:rPr lang="fr-FR" dirty="0" smtClean="0"/>
              <a:t>gestion </a:t>
            </a:r>
            <a:r>
              <a:rPr lang="fr-FR" dirty="0"/>
              <a:t>du matériel (mémoire, processeur, périphérique, stockage…).</a:t>
            </a:r>
          </a:p>
        </p:txBody>
      </p:sp>
      <p:sp>
        <p:nvSpPr>
          <p:cNvPr id="7" name="Rectangle 6"/>
          <p:cNvSpPr/>
          <p:nvPr/>
        </p:nvSpPr>
        <p:spPr>
          <a:xfrm>
            <a:off x="6357281" y="3926539"/>
            <a:ext cx="5145742" cy="1120589"/>
          </a:xfrm>
          <a:prstGeom prst="wedgeRectCallout">
            <a:avLst>
              <a:gd name="adj1" fmla="val -87744"/>
              <a:gd name="adj2" fmla="val -958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une bibliothèque ou bibliothèque de programmes est un ensemble de fonctions utilitaires, mises à disposition afin de pouvoir être utilisées sans avoir à les réécrire</a:t>
            </a:r>
          </a:p>
        </p:txBody>
      </p:sp>
      <p:sp>
        <p:nvSpPr>
          <p:cNvPr id="9" name="Rectangle 8"/>
          <p:cNvSpPr/>
          <p:nvPr/>
        </p:nvSpPr>
        <p:spPr>
          <a:xfrm>
            <a:off x="5091953" y="2814918"/>
            <a:ext cx="6411070" cy="735106"/>
          </a:xfrm>
          <a:prstGeom prst="wedgeRectCallout">
            <a:avLst>
              <a:gd name="adj1" fmla="val -67006"/>
              <a:gd name="adj2" fmla="val -914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Ensemble de programmes qui fournissent un cadre de travail simplifiant la manipulation des appareils informatique à l'aide d'interfaces </a:t>
            </a:r>
            <a:r>
              <a:rPr lang="fr-FR" dirty="0" smtClean="0"/>
              <a:t>graphiques (1</a:t>
            </a:r>
            <a:r>
              <a:rPr lang="fr-FR" baseline="30000" dirty="0" smtClean="0"/>
              <a:t>er</a:t>
            </a:r>
            <a:r>
              <a:rPr lang="fr-FR" dirty="0" smtClean="0"/>
              <a:t> en 1973 par Xerox</a:t>
            </a:r>
            <a:endParaRPr lang="fr-FR" dirty="0"/>
          </a:p>
        </p:txBody>
      </p:sp>
    </p:spTree>
    <p:extLst>
      <p:ext uri="{BB962C8B-B14F-4D97-AF65-F5344CB8AC3E}">
        <p14:creationId xmlns:p14="http://schemas.microsoft.com/office/powerpoint/2010/main" val="2486476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API, Shell, Pilotes</a:t>
            </a:r>
            <a:endParaRPr lang="fr-FR" dirty="0"/>
          </a:p>
        </p:txBody>
      </p:sp>
      <p:sp>
        <p:nvSpPr>
          <p:cNvPr id="3" name="Espace réservé du contenu 2"/>
          <p:cNvSpPr>
            <a:spLocks noGrp="1"/>
          </p:cNvSpPr>
          <p:nvPr>
            <p:ph idx="1"/>
          </p:nvPr>
        </p:nvSpPr>
        <p:spPr/>
        <p:txBody>
          <a:bodyPr/>
          <a:lstStyle/>
          <a:p>
            <a:r>
              <a:rPr lang="fr-FR" dirty="0" smtClean="0"/>
              <a:t>.</a:t>
            </a:r>
            <a:endParaRPr lang="fr-FR" dirty="0"/>
          </a:p>
        </p:txBody>
      </p:sp>
      <p:sp>
        <p:nvSpPr>
          <p:cNvPr id="5" name="Organigramme : Alternative 4"/>
          <p:cNvSpPr/>
          <p:nvPr/>
        </p:nvSpPr>
        <p:spPr>
          <a:xfrm>
            <a:off x="1577075" y="2894803"/>
            <a:ext cx="9289911" cy="183741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effectLst>
                  <a:outerShdw blurRad="38100" dist="38100" dir="2700000" algn="tl">
                    <a:srgbClr val="000000">
                      <a:alpha val="43137"/>
                    </a:srgbClr>
                  </a:outerShdw>
                </a:effectLst>
              </a:rPr>
              <a:t>API</a:t>
            </a:r>
            <a:r>
              <a:rPr lang="fr-FR" dirty="0" smtClean="0"/>
              <a:t> : point </a:t>
            </a:r>
            <a:r>
              <a:rPr lang="fr-FR" dirty="0"/>
              <a:t>de contact entre un logiciel applicatif et le système d'exploitation est appelé </a:t>
            </a:r>
            <a:r>
              <a:rPr lang="fr-FR" i="1" dirty="0"/>
              <a:t>interface de programmation</a:t>
            </a:r>
            <a:r>
              <a:rPr lang="fr-FR" dirty="0"/>
              <a:t> (anglais </a:t>
            </a:r>
            <a:r>
              <a:rPr lang="fr-FR" i="1" dirty="0"/>
              <a:t>Application </a:t>
            </a:r>
            <a:r>
              <a:rPr lang="fr-FR" i="1" dirty="0" err="1"/>
              <a:t>Programming</a:t>
            </a:r>
            <a:r>
              <a:rPr lang="fr-FR" i="1" dirty="0"/>
              <a:t> </a:t>
            </a:r>
            <a:r>
              <a:rPr lang="fr-FR" i="1" dirty="0" smtClean="0"/>
              <a:t>Interface</a:t>
            </a:r>
            <a:r>
              <a:rPr lang="fr-FR" dirty="0" smtClean="0"/>
              <a:t>). </a:t>
            </a:r>
            <a:endParaRPr lang="fr-FR" dirty="0"/>
          </a:p>
          <a:p>
            <a:pPr lvl="1"/>
            <a:r>
              <a:rPr lang="fr-FR" dirty="0"/>
              <a:t>Ce peut être des fonctions mises à disposition dans des bibliothèques logicielles, ou des logiciels serveur qui répondent aux requêtes envoyées par les logiciels applicatifs</a:t>
            </a:r>
          </a:p>
        </p:txBody>
      </p:sp>
      <p:sp>
        <p:nvSpPr>
          <p:cNvPr id="6" name="Organigramme : Alternative 5"/>
          <p:cNvSpPr/>
          <p:nvPr/>
        </p:nvSpPr>
        <p:spPr>
          <a:xfrm>
            <a:off x="4446269" y="5009322"/>
            <a:ext cx="7378586" cy="172194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Un </a:t>
            </a:r>
            <a:r>
              <a:rPr lang="fr-FR" dirty="0">
                <a:effectLst>
                  <a:outerShdw blurRad="38100" dist="38100" dir="2700000" algn="tl">
                    <a:srgbClr val="000000">
                      <a:alpha val="43137"/>
                    </a:srgbClr>
                  </a:outerShdw>
                </a:effectLst>
              </a:rPr>
              <a:t>pilote</a:t>
            </a:r>
            <a:r>
              <a:rPr lang="fr-FR" dirty="0"/>
              <a:t> (anglais </a:t>
            </a:r>
            <a:r>
              <a:rPr lang="fr-FR" i="1" dirty="0"/>
              <a:t>driver</a:t>
            </a:r>
            <a:r>
              <a:rPr lang="fr-FR" dirty="0"/>
              <a:t>) est un programme qui contient les instructions à exécuter pour utiliser un certain périphérique informatique. </a:t>
            </a:r>
          </a:p>
          <a:p>
            <a:pPr lvl="1"/>
            <a:r>
              <a:rPr lang="fr-FR" dirty="0"/>
              <a:t>Les pilotes sont fournis par l'auteur du système </a:t>
            </a:r>
            <a:r>
              <a:rPr lang="fr-FR" dirty="0" smtClean="0"/>
              <a:t>d'exploitation (pilotes génériques) </a:t>
            </a:r>
          </a:p>
          <a:p>
            <a:pPr lvl="1"/>
            <a:r>
              <a:rPr lang="fr-FR" dirty="0" smtClean="0"/>
              <a:t>Par le </a:t>
            </a:r>
            <a:r>
              <a:rPr lang="fr-FR" dirty="0"/>
              <a:t>fabricant du </a:t>
            </a:r>
            <a:r>
              <a:rPr lang="fr-FR" dirty="0" smtClean="0"/>
              <a:t>périphérique pour un OS. </a:t>
            </a:r>
            <a:endParaRPr lang="fr-FR" dirty="0"/>
          </a:p>
          <a:p>
            <a:pPr algn="ctr"/>
            <a:endParaRPr lang="fr-FR" dirty="0"/>
          </a:p>
        </p:txBody>
      </p:sp>
      <p:sp>
        <p:nvSpPr>
          <p:cNvPr id="7" name="Organigramme : Alternative 6"/>
          <p:cNvSpPr/>
          <p:nvPr/>
        </p:nvSpPr>
        <p:spPr>
          <a:xfrm>
            <a:off x="2769704" y="1656522"/>
            <a:ext cx="8229600" cy="101047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effectLst>
                  <a:outerShdw blurRad="38100" dist="38100" dir="2700000" algn="tl">
                    <a:srgbClr val="000000">
                      <a:alpha val="43137"/>
                    </a:srgbClr>
                  </a:outerShdw>
                </a:effectLst>
              </a:rPr>
              <a:t>Shell</a:t>
            </a:r>
            <a:r>
              <a:rPr lang="fr-FR" dirty="0"/>
              <a:t> : Un interpréteur de commandes, est un programme faisant partie des composants de base d'un système d'exploitation. Son rôle est de traiter les commandes tapées au clavier par l'utilisateur.</a:t>
            </a:r>
          </a:p>
        </p:txBody>
      </p:sp>
    </p:spTree>
    <p:extLst>
      <p:ext uri="{BB962C8B-B14F-4D97-AF65-F5344CB8AC3E}">
        <p14:creationId xmlns:p14="http://schemas.microsoft.com/office/powerpoint/2010/main" val="2749481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Gestion du processeur</a:t>
            </a:r>
            <a:endParaRPr lang="fr-FR" dirty="0"/>
          </a:p>
        </p:txBody>
      </p:sp>
      <p:sp>
        <p:nvSpPr>
          <p:cNvPr id="3" name="Espace réservé du contenu 2"/>
          <p:cNvSpPr>
            <a:spLocks noGrp="1"/>
          </p:cNvSpPr>
          <p:nvPr>
            <p:ph idx="1"/>
          </p:nvPr>
        </p:nvSpPr>
        <p:spPr/>
        <p:txBody>
          <a:bodyPr>
            <a:normAutofit fontScale="92500"/>
          </a:bodyPr>
          <a:lstStyle/>
          <a:p>
            <a:r>
              <a:rPr lang="fr-FR" dirty="0" smtClean="0"/>
              <a:t>Le </a:t>
            </a:r>
            <a:r>
              <a:rPr lang="fr-FR" b="1" dirty="0" smtClean="0"/>
              <a:t>système d’ exploitation</a:t>
            </a:r>
            <a:r>
              <a:rPr lang="fr-FR" dirty="0" smtClean="0"/>
              <a:t> gère l’exécution des applications et exécute les applications en affectant les ressources nécessaires à leur bon fonctionnement.</a:t>
            </a:r>
          </a:p>
          <a:p>
            <a:r>
              <a:rPr lang="fr-FR" dirty="0" smtClean="0"/>
              <a:t>Le</a:t>
            </a:r>
            <a:r>
              <a:rPr lang="fr-FR" b="1" dirty="0" smtClean="0"/>
              <a:t> </a:t>
            </a:r>
            <a:r>
              <a:rPr lang="fr-FR" b="1" dirty="0"/>
              <a:t>système d’ exploitation</a:t>
            </a:r>
            <a:r>
              <a:rPr lang="fr-FR" dirty="0"/>
              <a:t> gère </a:t>
            </a:r>
            <a:r>
              <a:rPr lang="fr-FR" dirty="0" smtClean="0"/>
              <a:t>l’allocation </a:t>
            </a:r>
            <a:r>
              <a:rPr lang="fr-FR" dirty="0"/>
              <a:t>du processeur entre les différents </a:t>
            </a:r>
            <a:r>
              <a:rPr lang="fr-FR" dirty="0" smtClean="0"/>
              <a:t>programmes.</a:t>
            </a:r>
          </a:p>
          <a:p>
            <a:r>
              <a:rPr lang="fr-FR" dirty="0" smtClean="0"/>
              <a:t>Comment ?</a:t>
            </a:r>
          </a:p>
          <a:p>
            <a:pPr lvl="1"/>
            <a:r>
              <a:rPr lang="fr-FR" dirty="0"/>
              <a:t>grâce à un </a:t>
            </a:r>
            <a:r>
              <a:rPr lang="fr-FR" b="1" dirty="0"/>
              <a:t>algorithme d'ordonnancement</a:t>
            </a:r>
            <a:r>
              <a:rPr lang="fr-FR" dirty="0"/>
              <a:t>. </a:t>
            </a:r>
            <a:endParaRPr lang="fr-FR" dirty="0" smtClean="0"/>
          </a:p>
          <a:p>
            <a:pPr marL="457200" lvl="1" indent="0" algn="r">
              <a:buNone/>
            </a:pPr>
            <a:r>
              <a:rPr lang="fr-FR" dirty="0" smtClean="0">
                <a:hlinkClick r:id="rId2" action="ppaction://hlinksldjump"/>
              </a:rPr>
              <a:t>Processus d’ordonnancement</a:t>
            </a:r>
            <a:endParaRPr lang="fr-FR" dirty="0" smtClean="0"/>
          </a:p>
        </p:txBody>
      </p:sp>
    </p:spTree>
    <p:extLst>
      <p:ext uri="{BB962C8B-B14F-4D97-AF65-F5344CB8AC3E}">
        <p14:creationId xmlns:p14="http://schemas.microsoft.com/office/powerpoint/2010/main" val="96685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TC103457496[[fn=Parallaxe]]</Template>
  <TotalTime>1225</TotalTime>
  <Words>1355</Words>
  <Application>Microsoft Office PowerPoint</Application>
  <PresentationFormat>Grand écran</PresentationFormat>
  <Paragraphs>156</Paragraphs>
  <Slides>25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25</vt:i4>
      </vt:variant>
    </vt:vector>
  </HeadingPairs>
  <TitlesOfParts>
    <vt:vector size="28" baseType="lpstr">
      <vt:lpstr>Arial</vt:lpstr>
      <vt:lpstr>Corbel</vt:lpstr>
      <vt:lpstr>Parallaxe</vt:lpstr>
      <vt:lpstr>Les systèmes d’exploitation</vt:lpstr>
      <vt:lpstr>Définition</vt:lpstr>
      <vt:lpstr>Rôles</vt:lpstr>
      <vt:lpstr>Garantir</vt:lpstr>
      <vt:lpstr>Concepts</vt:lpstr>
      <vt:lpstr>Types de systèmes</vt:lpstr>
      <vt:lpstr>Composition</vt:lpstr>
      <vt:lpstr>API, Shell, Pilotes</vt:lpstr>
      <vt:lpstr>Gestion du processeur</vt:lpstr>
      <vt:lpstr>Gestion de la mémoire </vt:lpstr>
      <vt:lpstr>Mémoire virtuelle </vt:lpstr>
      <vt:lpstr>Gestion des entrées/sorties </vt:lpstr>
      <vt:lpstr>Diagnostiquer</vt:lpstr>
      <vt:lpstr>Détection et récupération en cas d'erreur </vt:lpstr>
      <vt:lpstr>pas de système universel</vt:lpstr>
      <vt:lpstr>Evolution des OS</vt:lpstr>
      <vt:lpstr>Génération d’OS</vt:lpstr>
      <vt:lpstr>Présentation PowerPoint</vt:lpstr>
      <vt:lpstr>Blague</vt:lpstr>
      <vt:lpstr>Processus d’ordonnancement</vt:lpstr>
      <vt:lpstr>Algorithmes d’ordonnancement</vt:lpstr>
      <vt:lpstr>2 familles d’algorithmes </vt:lpstr>
      <vt:lpstr>Sans réquisition</vt:lpstr>
      <vt:lpstr>Avec réquisition</vt:lpstr>
      <vt:lpstr>Politique d’ordonnancement préemptif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systèmes d’exploitation</dc:title>
  <dc:creator>sophie stitou</dc:creator>
  <cp:lastModifiedBy>sophie stitou</cp:lastModifiedBy>
  <cp:revision>42</cp:revision>
  <dcterms:created xsi:type="dcterms:W3CDTF">2013-11-01T11:29:57Z</dcterms:created>
  <dcterms:modified xsi:type="dcterms:W3CDTF">2014-11-05T08:31:54Z</dcterms:modified>
</cp:coreProperties>
</file>